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sldIdLst>
    <p:sldId id="398" r:id="rId3"/>
    <p:sldId id="409" r:id="rId4"/>
    <p:sldId id="399" r:id="rId5"/>
    <p:sldId id="417" r:id="rId6"/>
    <p:sldId id="413" r:id="rId7"/>
    <p:sldId id="263" r:id="rId8"/>
    <p:sldId id="380" r:id="rId9"/>
    <p:sldId id="416" r:id="rId10"/>
    <p:sldId id="320" r:id="rId11"/>
    <p:sldId id="400" r:id="rId12"/>
    <p:sldId id="419" r:id="rId13"/>
    <p:sldId id="410" r:id="rId14"/>
    <p:sldId id="322" r:id="rId15"/>
    <p:sldId id="349" r:id="rId16"/>
    <p:sldId id="401" r:id="rId17"/>
    <p:sldId id="350" r:id="rId18"/>
    <p:sldId id="324" r:id="rId19"/>
    <p:sldId id="351" r:id="rId20"/>
    <p:sldId id="325" r:id="rId21"/>
    <p:sldId id="411" r:id="rId22"/>
    <p:sldId id="352" r:id="rId23"/>
    <p:sldId id="397" r:id="rId24"/>
    <p:sldId id="327" r:id="rId25"/>
    <p:sldId id="335" r:id="rId26"/>
    <p:sldId id="338" r:id="rId27"/>
    <p:sldId id="354" r:id="rId28"/>
    <p:sldId id="393" r:id="rId29"/>
    <p:sldId id="420" r:id="rId30"/>
    <p:sldId id="403" r:id="rId31"/>
    <p:sldId id="422" r:id="rId32"/>
    <p:sldId id="423" r:id="rId33"/>
    <p:sldId id="330" r:id="rId34"/>
    <p:sldId id="331" r:id="rId35"/>
    <p:sldId id="424" r:id="rId36"/>
    <p:sldId id="332" r:id="rId37"/>
    <p:sldId id="359" r:id="rId38"/>
    <p:sldId id="421" r:id="rId39"/>
    <p:sldId id="355" r:id="rId40"/>
    <p:sldId id="426" r:id="rId41"/>
    <p:sldId id="333" r:id="rId42"/>
    <p:sldId id="362" r:id="rId43"/>
    <p:sldId id="364" r:id="rId44"/>
    <p:sldId id="404" r:id="rId45"/>
    <p:sldId id="415" r:id="rId46"/>
    <p:sldId id="366" r:id="rId47"/>
    <p:sldId id="427" r:id="rId48"/>
    <p:sldId id="405" r:id="rId49"/>
    <p:sldId id="365" r:id="rId50"/>
    <p:sldId id="429" r:id="rId51"/>
    <p:sldId id="385" r:id="rId52"/>
    <p:sldId id="336" r:id="rId53"/>
    <p:sldId id="373" r:id="rId54"/>
    <p:sldId id="375" r:id="rId55"/>
    <p:sldId id="384" r:id="rId56"/>
    <p:sldId id="408" r:id="rId57"/>
    <p:sldId id="406" r:id="rId58"/>
    <p:sldId id="407" r:id="rId59"/>
    <p:sldId id="340" r:id="rId60"/>
    <p:sldId id="432" r:id="rId61"/>
    <p:sldId id="431" r:id="rId62"/>
    <p:sldId id="343" r:id="rId63"/>
    <p:sldId id="291" r:id="rId64"/>
    <p:sldId id="302" r:id="rId65"/>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bet Gustafsson" initials="E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60" autoAdjust="0"/>
    <p:restoredTop sz="93557" autoAdjust="0"/>
  </p:normalViewPr>
  <p:slideViewPr>
    <p:cSldViewPr>
      <p:cViewPr varScale="1">
        <p:scale>
          <a:sx n="120" d="100"/>
          <a:sy n="120" d="100"/>
        </p:scale>
        <p:origin x="942" y="9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notesViewPr>
    <p:cSldViewPr>
      <p:cViewPr varScale="1">
        <p:scale>
          <a:sx n="81" d="100"/>
          <a:sy n="81" d="100"/>
        </p:scale>
        <p:origin x="-397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62B836-A0D1-4205-9DB8-54D1630AA9C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sv-SE"/>
        </a:p>
      </dgm:t>
    </dgm:pt>
    <dgm:pt modelId="{9F5F3BF9-BF9B-489A-8F45-713AB94B3C23}">
      <dgm:prSet phldrT="[Text]" custT="1"/>
      <dgm:spPr>
        <a:solidFill>
          <a:srgbClr val="FF0000"/>
        </a:solidFill>
        <a:scene3d>
          <a:camera prst="orthographicFront"/>
          <a:lightRig rig="threePt" dir="t"/>
        </a:scene3d>
        <a:sp3d>
          <a:bevelT/>
        </a:sp3d>
      </dgm:spPr>
      <dgm:t>
        <a:bodyPr/>
        <a:lstStyle/>
        <a:p>
          <a:r>
            <a:rPr lang="sv-SE" sz="2000" dirty="0"/>
            <a:t>Patientens </a:t>
          </a:r>
        </a:p>
        <a:p>
          <a:r>
            <a:rPr lang="sv-SE" sz="2000" dirty="0"/>
            <a:t>lidande</a:t>
          </a:r>
        </a:p>
      </dgm:t>
    </dgm:pt>
    <dgm:pt modelId="{58EC2D21-137D-48F3-974E-5F439CB54AC4}" type="parTrans" cxnId="{DE6BD0F9-81D4-4200-BB81-8BC9DC8EB0FC}">
      <dgm:prSet/>
      <dgm:spPr/>
      <dgm:t>
        <a:bodyPr/>
        <a:lstStyle/>
        <a:p>
          <a:endParaRPr lang="sv-SE"/>
        </a:p>
      </dgm:t>
    </dgm:pt>
    <dgm:pt modelId="{6EF14AB4-80BC-4125-AE28-B81C5B07D153}" type="sibTrans" cxnId="{DE6BD0F9-81D4-4200-BB81-8BC9DC8EB0FC}">
      <dgm:prSet/>
      <dgm:spPr>
        <a:gradFill rotWithShape="0">
          <a:gsLst>
            <a:gs pos="0">
              <a:srgbClr val="FF0000"/>
            </a:gs>
            <a:gs pos="100000">
              <a:srgbClr val="0070C0"/>
            </a:gs>
          </a:gsLst>
          <a:lin ang="5400000" scaled="0"/>
        </a:gradFill>
      </dgm:spPr>
      <dgm:t>
        <a:bodyPr/>
        <a:lstStyle/>
        <a:p>
          <a:endParaRPr lang="sv-SE"/>
        </a:p>
      </dgm:t>
    </dgm:pt>
    <dgm:pt modelId="{F4DED6D9-93CE-4C92-B44A-E4F77A5772A6}">
      <dgm:prSet phldrT="[Text]" custT="1"/>
      <dgm:spPr>
        <a:solidFill>
          <a:srgbClr val="0070C0"/>
        </a:solidFill>
        <a:scene3d>
          <a:camera prst="orthographicFront"/>
          <a:lightRig rig="threePt" dir="t"/>
        </a:scene3d>
        <a:sp3d>
          <a:bevelT/>
        </a:sp3d>
      </dgm:spPr>
      <dgm:t>
        <a:bodyPr/>
        <a:lstStyle/>
        <a:p>
          <a:r>
            <a:rPr lang="sv-SE" sz="2000" dirty="0"/>
            <a:t>Vårdpersonalens hanterande</a:t>
          </a:r>
        </a:p>
      </dgm:t>
    </dgm:pt>
    <dgm:pt modelId="{635FB034-FE13-44DF-839F-BBC4F1B6EE29}" type="parTrans" cxnId="{12A47A6F-3DB1-42C7-B12F-C015C8BC442D}">
      <dgm:prSet/>
      <dgm:spPr/>
      <dgm:t>
        <a:bodyPr/>
        <a:lstStyle/>
        <a:p>
          <a:endParaRPr lang="sv-SE"/>
        </a:p>
      </dgm:t>
    </dgm:pt>
    <dgm:pt modelId="{785C7DC3-1F69-4E50-B13F-A5069C6CC173}" type="sibTrans" cxnId="{12A47A6F-3DB1-42C7-B12F-C015C8BC442D}">
      <dgm:prSet/>
      <dgm:spPr>
        <a:gradFill flip="none" rotWithShape="1">
          <a:gsLst>
            <a:gs pos="0">
              <a:srgbClr val="92D050"/>
            </a:gs>
            <a:gs pos="100000">
              <a:srgbClr val="0070C0"/>
            </a:gs>
          </a:gsLst>
          <a:path path="circle">
            <a:fillToRect l="100000" t="100000"/>
          </a:path>
          <a:tileRect r="-100000" b="-100000"/>
        </a:gradFill>
      </dgm:spPr>
      <dgm:t>
        <a:bodyPr/>
        <a:lstStyle/>
        <a:p>
          <a:endParaRPr lang="sv-SE"/>
        </a:p>
      </dgm:t>
    </dgm:pt>
    <dgm:pt modelId="{B153775D-FD5D-42B2-9A84-BC337C75619A}">
      <dgm:prSet phldrT="[Text]" custT="1"/>
      <dgm:spPr>
        <a:solidFill>
          <a:srgbClr val="92D050"/>
        </a:solidFill>
        <a:scene3d>
          <a:camera prst="orthographicFront"/>
          <a:lightRig rig="threePt" dir="t"/>
        </a:scene3d>
        <a:sp3d>
          <a:bevelT/>
        </a:sp3d>
      </dgm:spPr>
      <dgm:t>
        <a:bodyPr/>
        <a:lstStyle/>
        <a:p>
          <a:r>
            <a:rPr lang="sv-SE" sz="2000" dirty="0"/>
            <a:t>Närståendes lidande</a:t>
          </a:r>
        </a:p>
      </dgm:t>
    </dgm:pt>
    <dgm:pt modelId="{AF567206-FD2B-4582-A492-237176BC4B75}" type="parTrans" cxnId="{A348AECA-0F29-47E8-A05A-B88605EB3881}">
      <dgm:prSet/>
      <dgm:spPr/>
      <dgm:t>
        <a:bodyPr/>
        <a:lstStyle/>
        <a:p>
          <a:endParaRPr lang="sv-SE"/>
        </a:p>
      </dgm:t>
    </dgm:pt>
    <dgm:pt modelId="{FB94A9B8-4876-4985-8E4A-CE99C6CB8E2C}" type="sibTrans" cxnId="{A348AECA-0F29-47E8-A05A-B88605EB3881}">
      <dgm:prSet/>
      <dgm:spPr>
        <a:gradFill rotWithShape="0">
          <a:gsLst>
            <a:gs pos="0">
              <a:srgbClr val="FF0000"/>
            </a:gs>
            <a:gs pos="100000">
              <a:srgbClr val="92D050"/>
            </a:gs>
          </a:gsLst>
          <a:lin ang="5400000" scaled="0"/>
        </a:gradFill>
      </dgm:spPr>
      <dgm:t>
        <a:bodyPr/>
        <a:lstStyle/>
        <a:p>
          <a:endParaRPr lang="sv-SE"/>
        </a:p>
      </dgm:t>
    </dgm:pt>
    <dgm:pt modelId="{D7EDB9AF-9430-45D7-B3D2-5B66ADB531BE}" type="pres">
      <dgm:prSet presAssocID="{9162B836-A0D1-4205-9DB8-54D1630AA9C3}" presName="Name0" presStyleCnt="0">
        <dgm:presLayoutVars>
          <dgm:dir/>
          <dgm:resizeHandles val="exact"/>
        </dgm:presLayoutVars>
      </dgm:prSet>
      <dgm:spPr/>
    </dgm:pt>
    <dgm:pt modelId="{C529C815-34BB-4622-9686-51BDF614F419}" type="pres">
      <dgm:prSet presAssocID="{9F5F3BF9-BF9B-489A-8F45-713AB94B3C23}" presName="node" presStyleLbl="node1" presStyleIdx="0" presStyleCnt="3" custScaleX="116235" custScaleY="112260">
        <dgm:presLayoutVars>
          <dgm:bulletEnabled val="1"/>
        </dgm:presLayoutVars>
      </dgm:prSet>
      <dgm:spPr/>
    </dgm:pt>
    <dgm:pt modelId="{CBA974F0-5DF5-44EE-8DCC-2F9C77DDC40E}" type="pres">
      <dgm:prSet presAssocID="{6EF14AB4-80BC-4125-AE28-B81C5B07D153}" presName="sibTrans" presStyleLbl="sibTrans2D1" presStyleIdx="0" presStyleCnt="3"/>
      <dgm:spPr/>
    </dgm:pt>
    <dgm:pt modelId="{77582897-16F0-4B7C-AD9F-667200E2BF98}" type="pres">
      <dgm:prSet presAssocID="{6EF14AB4-80BC-4125-AE28-B81C5B07D153}" presName="connectorText" presStyleLbl="sibTrans2D1" presStyleIdx="0" presStyleCnt="3"/>
      <dgm:spPr/>
    </dgm:pt>
    <dgm:pt modelId="{B4B611CB-18DE-473D-9B9F-3D3D4C76CFE8}" type="pres">
      <dgm:prSet presAssocID="{F4DED6D9-93CE-4C92-B44A-E4F77A5772A6}" presName="node" presStyleLbl="node1" presStyleIdx="1" presStyleCnt="3" custScaleX="163745" custRadScaleRad="119226" custRadScaleInc="-9749">
        <dgm:presLayoutVars>
          <dgm:bulletEnabled val="1"/>
        </dgm:presLayoutVars>
      </dgm:prSet>
      <dgm:spPr/>
    </dgm:pt>
    <dgm:pt modelId="{9099E071-F2AD-4C26-B089-FAA13E1D441C}" type="pres">
      <dgm:prSet presAssocID="{785C7DC3-1F69-4E50-B13F-A5069C6CC173}" presName="sibTrans" presStyleLbl="sibTrans2D1" presStyleIdx="1" presStyleCnt="3"/>
      <dgm:spPr/>
    </dgm:pt>
    <dgm:pt modelId="{1AA2DF76-751D-49C3-9AAF-AA6666A3BD91}" type="pres">
      <dgm:prSet presAssocID="{785C7DC3-1F69-4E50-B13F-A5069C6CC173}" presName="connectorText" presStyleLbl="sibTrans2D1" presStyleIdx="1" presStyleCnt="3"/>
      <dgm:spPr/>
    </dgm:pt>
    <dgm:pt modelId="{13615012-96E5-42C5-B0E1-CB2D59539419}" type="pres">
      <dgm:prSet presAssocID="{B153775D-FD5D-42B2-9A84-BC337C75619A}" presName="node" presStyleLbl="node1" presStyleIdx="2" presStyleCnt="3" custScaleX="110624">
        <dgm:presLayoutVars>
          <dgm:bulletEnabled val="1"/>
        </dgm:presLayoutVars>
      </dgm:prSet>
      <dgm:spPr/>
    </dgm:pt>
    <dgm:pt modelId="{6BBDFE37-2C2A-49F3-9789-6C9714FD5064}" type="pres">
      <dgm:prSet presAssocID="{FB94A9B8-4876-4985-8E4A-CE99C6CB8E2C}" presName="sibTrans" presStyleLbl="sibTrans2D1" presStyleIdx="2" presStyleCnt="3"/>
      <dgm:spPr/>
    </dgm:pt>
    <dgm:pt modelId="{F940A3F3-7703-4AC4-BDC3-0BB5C075B8EE}" type="pres">
      <dgm:prSet presAssocID="{FB94A9B8-4876-4985-8E4A-CE99C6CB8E2C}" presName="connectorText" presStyleLbl="sibTrans2D1" presStyleIdx="2" presStyleCnt="3"/>
      <dgm:spPr/>
    </dgm:pt>
  </dgm:ptLst>
  <dgm:cxnLst>
    <dgm:cxn modelId="{E41F1407-C954-441D-9846-0C034E218112}" type="presOf" srcId="{F4DED6D9-93CE-4C92-B44A-E4F77A5772A6}" destId="{B4B611CB-18DE-473D-9B9F-3D3D4C76CFE8}" srcOrd="0" destOrd="0" presId="urn:microsoft.com/office/officeart/2005/8/layout/cycle7"/>
    <dgm:cxn modelId="{499BF141-B632-4EFC-9F03-6CAD96AE3945}" type="presOf" srcId="{785C7DC3-1F69-4E50-B13F-A5069C6CC173}" destId="{1AA2DF76-751D-49C3-9AAF-AA6666A3BD91}" srcOrd="1" destOrd="0" presId="urn:microsoft.com/office/officeart/2005/8/layout/cycle7"/>
    <dgm:cxn modelId="{DCCA4F4A-8146-47EB-A29E-EF40470ED354}" type="presOf" srcId="{6EF14AB4-80BC-4125-AE28-B81C5B07D153}" destId="{CBA974F0-5DF5-44EE-8DCC-2F9C77DDC40E}" srcOrd="0" destOrd="0" presId="urn:microsoft.com/office/officeart/2005/8/layout/cycle7"/>
    <dgm:cxn modelId="{12A47A6F-3DB1-42C7-B12F-C015C8BC442D}" srcId="{9162B836-A0D1-4205-9DB8-54D1630AA9C3}" destId="{F4DED6D9-93CE-4C92-B44A-E4F77A5772A6}" srcOrd="1" destOrd="0" parTransId="{635FB034-FE13-44DF-839F-BBC4F1B6EE29}" sibTransId="{785C7DC3-1F69-4E50-B13F-A5069C6CC173}"/>
    <dgm:cxn modelId="{58C5BB55-740C-49CF-AA72-8D8951458FA0}" type="presOf" srcId="{FB94A9B8-4876-4985-8E4A-CE99C6CB8E2C}" destId="{F940A3F3-7703-4AC4-BDC3-0BB5C075B8EE}" srcOrd="1" destOrd="0" presId="urn:microsoft.com/office/officeart/2005/8/layout/cycle7"/>
    <dgm:cxn modelId="{CDC013A2-EBD0-4C73-8A91-A0ED1853E6E3}" type="presOf" srcId="{785C7DC3-1F69-4E50-B13F-A5069C6CC173}" destId="{9099E071-F2AD-4C26-B089-FAA13E1D441C}" srcOrd="0" destOrd="0" presId="urn:microsoft.com/office/officeart/2005/8/layout/cycle7"/>
    <dgm:cxn modelId="{A348AECA-0F29-47E8-A05A-B88605EB3881}" srcId="{9162B836-A0D1-4205-9DB8-54D1630AA9C3}" destId="{B153775D-FD5D-42B2-9A84-BC337C75619A}" srcOrd="2" destOrd="0" parTransId="{AF567206-FD2B-4582-A492-237176BC4B75}" sibTransId="{FB94A9B8-4876-4985-8E4A-CE99C6CB8E2C}"/>
    <dgm:cxn modelId="{26359BDC-B4F5-47D4-BBB5-26A341AA8973}" type="presOf" srcId="{FB94A9B8-4876-4985-8E4A-CE99C6CB8E2C}" destId="{6BBDFE37-2C2A-49F3-9789-6C9714FD5064}" srcOrd="0" destOrd="0" presId="urn:microsoft.com/office/officeart/2005/8/layout/cycle7"/>
    <dgm:cxn modelId="{AA966FE3-6822-4CA6-9B08-B661F5D17DEE}" type="presOf" srcId="{9F5F3BF9-BF9B-489A-8F45-713AB94B3C23}" destId="{C529C815-34BB-4622-9686-51BDF614F419}" srcOrd="0" destOrd="0" presId="urn:microsoft.com/office/officeart/2005/8/layout/cycle7"/>
    <dgm:cxn modelId="{8A6979E9-A05D-4653-8C34-D7CBC17A88EA}" type="presOf" srcId="{9162B836-A0D1-4205-9DB8-54D1630AA9C3}" destId="{D7EDB9AF-9430-45D7-B3D2-5B66ADB531BE}" srcOrd="0" destOrd="0" presId="urn:microsoft.com/office/officeart/2005/8/layout/cycle7"/>
    <dgm:cxn modelId="{0DF8A0F0-C5E5-4A29-9005-7D8070633D05}" type="presOf" srcId="{B153775D-FD5D-42B2-9A84-BC337C75619A}" destId="{13615012-96E5-42C5-B0E1-CB2D59539419}" srcOrd="0" destOrd="0" presId="urn:microsoft.com/office/officeart/2005/8/layout/cycle7"/>
    <dgm:cxn modelId="{A00E40F5-DD81-4562-8D1B-65D4B30EA0C4}" type="presOf" srcId="{6EF14AB4-80BC-4125-AE28-B81C5B07D153}" destId="{77582897-16F0-4B7C-AD9F-667200E2BF98}" srcOrd="1" destOrd="0" presId="urn:microsoft.com/office/officeart/2005/8/layout/cycle7"/>
    <dgm:cxn modelId="{DE6BD0F9-81D4-4200-BB81-8BC9DC8EB0FC}" srcId="{9162B836-A0D1-4205-9DB8-54D1630AA9C3}" destId="{9F5F3BF9-BF9B-489A-8F45-713AB94B3C23}" srcOrd="0" destOrd="0" parTransId="{58EC2D21-137D-48F3-974E-5F439CB54AC4}" sibTransId="{6EF14AB4-80BC-4125-AE28-B81C5B07D153}"/>
    <dgm:cxn modelId="{97A676A7-0209-4C8B-9819-B7061BE573E7}" type="presParOf" srcId="{D7EDB9AF-9430-45D7-B3D2-5B66ADB531BE}" destId="{C529C815-34BB-4622-9686-51BDF614F419}" srcOrd="0" destOrd="0" presId="urn:microsoft.com/office/officeart/2005/8/layout/cycle7"/>
    <dgm:cxn modelId="{495EBDBE-B0B5-4360-96BB-BA8663A3B9AE}" type="presParOf" srcId="{D7EDB9AF-9430-45D7-B3D2-5B66ADB531BE}" destId="{CBA974F0-5DF5-44EE-8DCC-2F9C77DDC40E}" srcOrd="1" destOrd="0" presId="urn:microsoft.com/office/officeart/2005/8/layout/cycle7"/>
    <dgm:cxn modelId="{1C40E489-D650-4E36-82E9-1E40337E3F51}" type="presParOf" srcId="{CBA974F0-5DF5-44EE-8DCC-2F9C77DDC40E}" destId="{77582897-16F0-4B7C-AD9F-667200E2BF98}" srcOrd="0" destOrd="0" presId="urn:microsoft.com/office/officeart/2005/8/layout/cycle7"/>
    <dgm:cxn modelId="{1F6B31CC-8ED0-4D6E-9DA7-D160ECD7ED77}" type="presParOf" srcId="{D7EDB9AF-9430-45D7-B3D2-5B66ADB531BE}" destId="{B4B611CB-18DE-473D-9B9F-3D3D4C76CFE8}" srcOrd="2" destOrd="0" presId="urn:microsoft.com/office/officeart/2005/8/layout/cycle7"/>
    <dgm:cxn modelId="{9CB1D341-C3E5-43BA-A86B-569EA62B62BC}" type="presParOf" srcId="{D7EDB9AF-9430-45D7-B3D2-5B66ADB531BE}" destId="{9099E071-F2AD-4C26-B089-FAA13E1D441C}" srcOrd="3" destOrd="0" presId="urn:microsoft.com/office/officeart/2005/8/layout/cycle7"/>
    <dgm:cxn modelId="{4D21D3B3-8C7D-4CF8-923C-9C15AC16C16A}" type="presParOf" srcId="{9099E071-F2AD-4C26-B089-FAA13E1D441C}" destId="{1AA2DF76-751D-49C3-9AAF-AA6666A3BD91}" srcOrd="0" destOrd="0" presId="urn:microsoft.com/office/officeart/2005/8/layout/cycle7"/>
    <dgm:cxn modelId="{FC0E6EC1-F922-49D2-888B-0D0F4E73458F}" type="presParOf" srcId="{D7EDB9AF-9430-45D7-B3D2-5B66ADB531BE}" destId="{13615012-96E5-42C5-B0E1-CB2D59539419}" srcOrd="4" destOrd="0" presId="urn:microsoft.com/office/officeart/2005/8/layout/cycle7"/>
    <dgm:cxn modelId="{C4CE10E6-C4FF-4F3C-997B-006F2E52B366}" type="presParOf" srcId="{D7EDB9AF-9430-45D7-B3D2-5B66ADB531BE}" destId="{6BBDFE37-2C2A-49F3-9789-6C9714FD5064}" srcOrd="5" destOrd="0" presId="urn:microsoft.com/office/officeart/2005/8/layout/cycle7"/>
    <dgm:cxn modelId="{E5CB43AB-EFF2-41D4-86E5-992AA0F3C5B7}" type="presParOf" srcId="{6BBDFE37-2C2A-49F3-9789-6C9714FD5064}" destId="{F940A3F3-7703-4AC4-BDC3-0BB5C075B8E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9C815-34BB-4622-9686-51BDF614F419}">
      <dsp:nvSpPr>
        <dsp:cNvPr id="0" name=""/>
        <dsp:cNvSpPr/>
      </dsp:nvSpPr>
      <dsp:spPr>
        <a:xfrm>
          <a:off x="2318798" y="-27710"/>
          <a:ext cx="2121382" cy="1024417"/>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kern="1200" dirty="0"/>
            <a:t>Patientens </a:t>
          </a:r>
        </a:p>
        <a:p>
          <a:pPr marL="0" lvl="0" indent="0" algn="ctr" defTabSz="889000">
            <a:lnSpc>
              <a:spcPct val="90000"/>
            </a:lnSpc>
            <a:spcBef>
              <a:spcPct val="0"/>
            </a:spcBef>
            <a:spcAft>
              <a:spcPct val="35000"/>
            </a:spcAft>
            <a:buNone/>
          </a:pPr>
          <a:r>
            <a:rPr lang="sv-SE" sz="2000" kern="1200" dirty="0"/>
            <a:t>lidande</a:t>
          </a:r>
        </a:p>
      </dsp:txBody>
      <dsp:txXfrm>
        <a:off x="2348802" y="2294"/>
        <a:ext cx="2061374" cy="964409"/>
      </dsp:txXfrm>
    </dsp:sp>
    <dsp:sp modelId="{CBA974F0-5DF5-44EE-8DCC-2F9C77DDC40E}">
      <dsp:nvSpPr>
        <dsp:cNvPr id="0" name=""/>
        <dsp:cNvSpPr/>
      </dsp:nvSpPr>
      <dsp:spPr>
        <a:xfrm rot="3229501">
          <a:off x="3987123" y="1649801"/>
          <a:ext cx="722461" cy="319389"/>
        </a:xfrm>
        <a:prstGeom prst="leftRightArrow">
          <a:avLst>
            <a:gd name="adj1" fmla="val 60000"/>
            <a:gd name="adj2" fmla="val 50000"/>
          </a:avLst>
        </a:prstGeom>
        <a:gradFill rotWithShape="0">
          <a:gsLst>
            <a:gs pos="0">
              <a:srgbClr val="FF0000"/>
            </a:gs>
            <a:gs pos="100000">
              <a:srgbClr val="0070C0"/>
            </a:gs>
          </a:gsLst>
          <a:lin ang="5400000" scaled="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sv-SE" sz="1300" kern="1200"/>
        </a:p>
      </dsp:txBody>
      <dsp:txXfrm>
        <a:off x="4082940" y="1713679"/>
        <a:ext cx="530827" cy="191633"/>
      </dsp:txXfrm>
    </dsp:sp>
    <dsp:sp modelId="{B4B611CB-18DE-473D-9B9F-3D3D4C76CFE8}">
      <dsp:nvSpPr>
        <dsp:cNvPr id="0" name=""/>
        <dsp:cNvSpPr/>
      </dsp:nvSpPr>
      <dsp:spPr>
        <a:xfrm>
          <a:off x="3782074" y="2622285"/>
          <a:ext cx="2988478" cy="91254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kern="1200" dirty="0"/>
            <a:t>Vårdpersonalens hanterande</a:t>
          </a:r>
        </a:p>
      </dsp:txBody>
      <dsp:txXfrm>
        <a:off x="3808801" y="2649012"/>
        <a:ext cx="2935024" cy="859086"/>
      </dsp:txXfrm>
    </dsp:sp>
    <dsp:sp modelId="{9099E071-F2AD-4C26-B089-FAA13E1D441C}">
      <dsp:nvSpPr>
        <dsp:cNvPr id="0" name=""/>
        <dsp:cNvSpPr/>
      </dsp:nvSpPr>
      <dsp:spPr>
        <a:xfrm rot="10778530">
          <a:off x="2969314" y="2931012"/>
          <a:ext cx="722461" cy="319389"/>
        </a:xfrm>
        <a:prstGeom prst="leftRightArrow">
          <a:avLst>
            <a:gd name="adj1" fmla="val 60000"/>
            <a:gd name="adj2" fmla="val 50000"/>
          </a:avLst>
        </a:prstGeom>
        <a:gradFill flip="none" rotWithShape="1">
          <a:gsLst>
            <a:gs pos="0">
              <a:srgbClr val="92D050"/>
            </a:gs>
            <a:gs pos="100000">
              <a:srgbClr val="0070C0"/>
            </a:gs>
          </a:gsLst>
          <a:path path="circle">
            <a:fillToRect l="100000" t="100000"/>
          </a:path>
          <a:tileRect r="-100000" b="-10000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sv-SE" sz="1300" kern="1200"/>
        </a:p>
      </dsp:txBody>
      <dsp:txXfrm rot="10800000">
        <a:off x="3065131" y="2994890"/>
        <a:ext cx="530827" cy="191633"/>
      </dsp:txXfrm>
    </dsp:sp>
    <dsp:sp modelId="{13615012-96E5-42C5-B0E1-CB2D59539419}">
      <dsp:nvSpPr>
        <dsp:cNvPr id="0" name=""/>
        <dsp:cNvSpPr/>
      </dsp:nvSpPr>
      <dsp:spPr>
        <a:xfrm>
          <a:off x="860038" y="2643561"/>
          <a:ext cx="2018977" cy="91254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v-SE" sz="2000" kern="1200" dirty="0"/>
            <a:t>Närståendes lidande</a:t>
          </a:r>
        </a:p>
      </dsp:txBody>
      <dsp:txXfrm>
        <a:off x="886765" y="2670288"/>
        <a:ext cx="1965523" cy="859086"/>
      </dsp:txXfrm>
    </dsp:sp>
    <dsp:sp modelId="{6BBDFE37-2C2A-49F3-9789-6C9714FD5064}">
      <dsp:nvSpPr>
        <dsp:cNvPr id="0" name=""/>
        <dsp:cNvSpPr/>
      </dsp:nvSpPr>
      <dsp:spPr>
        <a:xfrm rot="18000000">
          <a:off x="2247129" y="1660440"/>
          <a:ext cx="722461" cy="319389"/>
        </a:xfrm>
        <a:prstGeom prst="leftRightArrow">
          <a:avLst>
            <a:gd name="adj1" fmla="val 60000"/>
            <a:gd name="adj2" fmla="val 50000"/>
          </a:avLst>
        </a:prstGeom>
        <a:gradFill rotWithShape="0">
          <a:gsLst>
            <a:gs pos="0">
              <a:srgbClr val="FF0000"/>
            </a:gs>
            <a:gs pos="100000">
              <a:srgbClr val="92D050"/>
            </a:gs>
          </a:gsLst>
          <a:lin ang="5400000" scaled="0"/>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sv-SE" sz="1300" kern="1200"/>
        </a:p>
      </dsp:txBody>
      <dsp:txXfrm>
        <a:off x="2342946" y="1724318"/>
        <a:ext cx="530827" cy="19163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7E8AB8D-67BF-4101-87E5-6DD529AFCC92}" type="datetimeFigureOut">
              <a:rPr lang="sv-SE" smtClean="0"/>
              <a:t>2022-10-31</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A60E69B-7EFC-4DE1-A44C-4C6239430118}" type="slidenum">
              <a:rPr lang="sv-SE" smtClean="0"/>
              <a:t>‹#›</a:t>
            </a:fld>
            <a:endParaRPr lang="sv-SE"/>
          </a:p>
        </p:txBody>
      </p:sp>
    </p:spTree>
    <p:extLst>
      <p:ext uri="{BB962C8B-B14F-4D97-AF65-F5344CB8AC3E}">
        <p14:creationId xmlns:p14="http://schemas.microsoft.com/office/powerpoint/2010/main" val="415714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BA60E69B-7EFC-4DE1-A44C-4C6239430118}" type="slidenum">
              <a:rPr lang="sv-SE" smtClean="0"/>
              <a:t>1</a:t>
            </a:fld>
            <a:endParaRPr lang="sv-SE"/>
          </a:p>
        </p:txBody>
      </p:sp>
    </p:spTree>
    <p:extLst>
      <p:ext uri="{BB962C8B-B14F-4D97-AF65-F5344CB8AC3E}">
        <p14:creationId xmlns:p14="http://schemas.microsoft.com/office/powerpoint/2010/main" val="3983710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Distriktsläkaren är tillsammans med kommunens hemsjukvård ansvarig för alla palliativa som finns i egna hem och på </a:t>
            </a:r>
            <a:r>
              <a:rPr lang="sv-SE" baseline="0" dirty="0" err="1"/>
              <a:t>säbo</a:t>
            </a:r>
            <a:r>
              <a:rPr lang="sv-SE"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När ”experthjälp” behövs skrivs remiss till PKT.</a:t>
            </a:r>
          </a:p>
          <a:p>
            <a:r>
              <a:rPr lang="sv-SE" baseline="0" dirty="0"/>
              <a:t>PKT är multiprofessionella team (dvs läkare, sjuksköterskor, kurator, sjukgymnast). Finns i Halmstad, Falkenberg, Varberg och Kungsbacka. Laholms och Hyltes kommuner ansvarar PKT Halmstad för. </a:t>
            </a:r>
          </a:p>
          <a:p>
            <a:r>
              <a:rPr lang="sv-SE" baseline="0" dirty="0"/>
              <a:t>Konsulterande team som ger rådgivning, handledning och utbildning. Jobbar med patienter (o personal) både på sjukhusen och i kommunerna.</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Halland finns</a:t>
            </a:r>
            <a:r>
              <a:rPr lang="sv-SE" baseline="0" dirty="0"/>
              <a:t> inte specialiserade palliativa vårdplatser på Hospice. Politiskt beslut.</a:t>
            </a:r>
          </a:p>
          <a:p>
            <a:endParaRPr lang="sv-SE" baseline="0"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10</a:t>
            </a:fld>
            <a:endParaRPr lang="sv-SE"/>
          </a:p>
        </p:txBody>
      </p:sp>
    </p:spTree>
    <p:extLst>
      <p:ext uri="{BB962C8B-B14F-4D97-AF65-F5344CB8AC3E}">
        <p14:creationId xmlns:p14="http://schemas.microsoft.com/office/powerpoint/2010/main" val="719917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dirty="0"/>
              <a:t>Symtomkontroll</a:t>
            </a:r>
            <a:r>
              <a:rPr lang="sv-SE" altLang="sv-SE" dirty="0"/>
              <a:t>- lindring i vid bemärkelse. Smärta och andra svåra symtom lindras, samtidigt som patientens integritet och autonomi beaktas. Symtomlindringen innefattar såväl psykiska, fysiska, social och existentiella behov.</a:t>
            </a:r>
          </a:p>
          <a:p>
            <a:r>
              <a:rPr lang="sv-SE" altLang="sv-SE" b="1" dirty="0"/>
              <a:t>Teamarbete/ Samarbete</a:t>
            </a:r>
            <a:r>
              <a:rPr lang="sv-SE" altLang="sv-SE" dirty="0"/>
              <a:t>- av ett mångprofessionellt arbetslag.</a:t>
            </a:r>
          </a:p>
          <a:p>
            <a:r>
              <a:rPr lang="sv-SE" altLang="sv-SE" b="1" dirty="0"/>
              <a:t>Kommunikation och relation </a:t>
            </a:r>
            <a:r>
              <a:rPr lang="sv-SE" altLang="sv-SE" dirty="0"/>
              <a:t>i syfte att främja patientens livskvalitet. Det innebär god inbördes kommunikation och relation inom och mellan arbetslag och i förhållande till pat. och dennes närstående.</a:t>
            </a:r>
          </a:p>
          <a:p>
            <a:r>
              <a:rPr lang="sv-SE" altLang="sv-SE" b="1" dirty="0"/>
              <a:t>Närståendestöd</a:t>
            </a:r>
            <a:r>
              <a:rPr lang="sv-SE" altLang="sv-SE" dirty="0"/>
              <a:t> under sjukdomen och efter dödsfallet. Det innebär ett erbjudande till den närstående att delta i vården och att få stöd, såväl under patientens sjukdomstid som efter dödsfallet.</a:t>
            </a:r>
          </a:p>
          <a:p>
            <a:r>
              <a:rPr lang="sv-SE" dirty="0"/>
              <a:t>Palliativa vårdbehov</a:t>
            </a:r>
          </a:p>
        </p:txBody>
      </p:sp>
      <p:sp>
        <p:nvSpPr>
          <p:cNvPr id="4" name="Platshållare för bildnummer 3"/>
          <p:cNvSpPr>
            <a:spLocks noGrp="1"/>
          </p:cNvSpPr>
          <p:nvPr>
            <p:ph type="sldNum" sz="quarter" idx="5"/>
          </p:nvPr>
        </p:nvSpPr>
        <p:spPr/>
        <p:txBody>
          <a:bodyPr/>
          <a:lstStyle/>
          <a:p>
            <a:fld id="{BA60E69B-7EFC-4DE1-A44C-4C6239430118}" type="slidenum">
              <a:rPr lang="sv-SE" smtClean="0"/>
              <a:t>11</a:t>
            </a:fld>
            <a:endParaRPr lang="sv-SE"/>
          </a:p>
        </p:txBody>
      </p:sp>
    </p:spTree>
    <p:extLst>
      <p:ext uri="{BB962C8B-B14F-4D97-AF65-F5344CB8AC3E}">
        <p14:creationId xmlns:p14="http://schemas.microsoft.com/office/powerpoint/2010/main" val="395595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en inledningsbild om vad vi ska prata</a:t>
            </a:r>
            <a:r>
              <a:rPr lang="sv-SE" baseline="0" dirty="0"/>
              <a:t> om.</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12</a:t>
            </a:fld>
            <a:endParaRPr lang="sv-SE"/>
          </a:p>
        </p:txBody>
      </p:sp>
    </p:spTree>
    <p:extLst>
      <p:ext uri="{BB962C8B-B14F-4D97-AF65-F5344CB8AC3E}">
        <p14:creationId xmlns:p14="http://schemas.microsoft.com/office/powerpoint/2010/main" val="183339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Subjektiv upplevelse! </a:t>
            </a:r>
          </a:p>
        </p:txBody>
      </p:sp>
      <p:sp>
        <p:nvSpPr>
          <p:cNvPr id="4" name="Platshållare för bildnummer 3"/>
          <p:cNvSpPr>
            <a:spLocks noGrp="1"/>
          </p:cNvSpPr>
          <p:nvPr>
            <p:ph type="sldNum" sz="quarter" idx="10"/>
          </p:nvPr>
        </p:nvSpPr>
        <p:spPr/>
        <p:txBody>
          <a:bodyPr/>
          <a:lstStyle/>
          <a:p>
            <a:fld id="{BA60E69B-7EFC-4DE1-A44C-4C6239430118}" type="slidenum">
              <a:rPr lang="sv-SE" smtClean="0"/>
              <a:t>13</a:t>
            </a:fld>
            <a:endParaRPr lang="sv-SE"/>
          </a:p>
        </p:txBody>
      </p:sp>
    </p:spTree>
    <p:extLst>
      <p:ext uri="{BB962C8B-B14F-4D97-AF65-F5344CB8AC3E}">
        <p14:creationId xmlns:p14="http://schemas.microsoft.com/office/powerpoint/2010/main" val="4163176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Stanna hos patienten vid</a:t>
            </a:r>
            <a:r>
              <a:rPr lang="sv-SE" baseline="0" dirty="0"/>
              <a:t> akut andnöd! Larma och be någon annan hämta hjälp om det behövs.</a:t>
            </a:r>
          </a:p>
          <a:p>
            <a:r>
              <a:rPr lang="sv-SE" baseline="0" dirty="0"/>
              <a:t>Låt åtgärder ”ta den tid det gör”. Fördela åtgärderna efter vad/när patienten orkar.</a:t>
            </a:r>
          </a:p>
          <a:p>
            <a:r>
              <a:rPr lang="sv-SE" baseline="0" dirty="0"/>
              <a:t>Sjukgymnast och arbetsterapeut – hjälpmedel, tips för att spara ork.</a:t>
            </a:r>
          </a:p>
          <a:p>
            <a:r>
              <a:rPr lang="sv-SE" baseline="0" dirty="0"/>
              <a:t>Behandla orsak.</a:t>
            </a:r>
          </a:p>
          <a:p>
            <a:r>
              <a:rPr lang="sv-SE" baseline="0" dirty="0"/>
              <a:t>Ang. fläkt kan det ofta hjälpa med bara en liten handfläkt som blåser mot näsa och mun. Flödet av luft gör att man upplever att man får luft! I många fall effektivare än syrgas.</a:t>
            </a:r>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14</a:t>
            </a:fld>
            <a:endParaRPr lang="sv-SE"/>
          </a:p>
        </p:txBody>
      </p:sp>
    </p:spTree>
    <p:extLst>
      <p:ext uri="{BB962C8B-B14F-4D97-AF65-F5344CB8AC3E}">
        <p14:creationId xmlns:p14="http://schemas.microsoft.com/office/powerpoint/2010/main" val="1293742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Vanligt sista dagarna. Mer obehagligt för omgivningen</a:t>
            </a:r>
            <a:r>
              <a:rPr lang="sv-SE" baseline="0" dirty="0"/>
              <a:t> än för pat.</a:t>
            </a:r>
          </a:p>
          <a:p>
            <a:r>
              <a:rPr lang="sv-SE" sz="1200" dirty="0">
                <a:solidFill>
                  <a:srgbClr val="FF0000"/>
                </a:solidFill>
              </a:rPr>
              <a:t>(kan vara bra att tydligt informera om att ljudet ofta är mycket värre än vad patienten upplever) </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15</a:t>
            </a:fld>
            <a:endParaRPr lang="sv-SE"/>
          </a:p>
        </p:txBody>
      </p:sp>
    </p:spTree>
    <p:extLst>
      <p:ext uri="{BB962C8B-B14F-4D97-AF65-F5344CB8AC3E}">
        <p14:creationId xmlns:p14="http://schemas.microsoft.com/office/powerpoint/2010/main" val="2132369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Avleda anhöriga med att ha musik på så de inte bara hör rosslet.</a:t>
            </a:r>
          </a:p>
        </p:txBody>
      </p:sp>
      <p:sp>
        <p:nvSpPr>
          <p:cNvPr id="4" name="Platshållare för bildnummer 3"/>
          <p:cNvSpPr>
            <a:spLocks noGrp="1"/>
          </p:cNvSpPr>
          <p:nvPr>
            <p:ph type="sldNum" sz="quarter" idx="5"/>
          </p:nvPr>
        </p:nvSpPr>
        <p:spPr/>
        <p:txBody>
          <a:bodyPr/>
          <a:lstStyle/>
          <a:p>
            <a:fld id="{BA60E69B-7EFC-4DE1-A44C-4C6239430118}" type="slidenum">
              <a:rPr lang="sv-SE" smtClean="0"/>
              <a:t>16</a:t>
            </a:fld>
            <a:endParaRPr lang="sv-SE"/>
          </a:p>
        </p:txBody>
      </p:sp>
    </p:spTree>
    <p:extLst>
      <p:ext uri="{BB962C8B-B14F-4D97-AF65-F5344CB8AC3E}">
        <p14:creationId xmlns:p14="http://schemas.microsoft.com/office/powerpoint/2010/main" val="256395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 även kallas konfusion eller delirium.</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Skilj från demens. Ingen</a:t>
            </a:r>
            <a:r>
              <a:rPr lang="sv-SE" baseline="0" dirty="0"/>
              <a:t> blir dement över en helg.</a:t>
            </a:r>
          </a:p>
          <a:p>
            <a:r>
              <a:rPr lang="sv-SE" baseline="0" dirty="0"/>
              <a:t>Fråga om mardrömmar.</a:t>
            </a:r>
          </a:p>
          <a:p>
            <a:r>
              <a:rPr lang="sv-SE" baseline="0" dirty="0"/>
              <a:t>Finns olika varianter: patienten kan både vara upprörd, rastlös, motoriskt orolig eller stilla, tillbakadragen, trött och slö.</a:t>
            </a:r>
          </a:p>
          <a:p>
            <a:r>
              <a:rPr lang="sv-SE" baseline="0" dirty="0"/>
              <a:t>Obs. patienten kommer ihåg efteråt vad som hänt.</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17</a:t>
            </a:fld>
            <a:endParaRPr lang="sv-SE"/>
          </a:p>
        </p:txBody>
      </p:sp>
    </p:spTree>
    <p:extLst>
      <p:ext uri="{BB962C8B-B14F-4D97-AF65-F5344CB8AC3E}">
        <p14:creationId xmlns:p14="http://schemas.microsoft.com/office/powerpoint/2010/main" val="1207481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Begränsa om möjligt antal personal runt patienten..</a:t>
            </a:r>
          </a:p>
          <a:p>
            <a:r>
              <a:rPr lang="sv-SE" baseline="0" dirty="0"/>
              <a:t>Om vak, ordinarie personal som patienten känner – som känner patienten.</a:t>
            </a:r>
          </a:p>
          <a:p>
            <a:r>
              <a:rPr lang="sv-SE" baseline="0" dirty="0"/>
              <a:t>”Destruktiva triangeln” – </a:t>
            </a:r>
            <a:r>
              <a:rPr lang="sv-SE" baseline="0" dirty="0" err="1"/>
              <a:t>konfusorisk</a:t>
            </a:r>
            <a:r>
              <a:rPr lang="sv-SE" baseline="0" dirty="0"/>
              <a:t> patient – oroliga anhöriga – osäkerhet i teamet = </a:t>
            </a:r>
            <a:r>
              <a:rPr lang="sv-SE" baseline="0" dirty="0" err="1"/>
              <a:t>sedering</a:t>
            </a:r>
            <a:r>
              <a:rPr lang="sv-SE" baseline="0" dirty="0"/>
              <a:t>...</a:t>
            </a:r>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18</a:t>
            </a:fld>
            <a:endParaRPr lang="sv-SE"/>
          </a:p>
        </p:txBody>
      </p:sp>
    </p:spTree>
    <p:extLst>
      <p:ext uri="{BB962C8B-B14F-4D97-AF65-F5344CB8AC3E}">
        <p14:creationId xmlns:p14="http://schemas.microsoft.com/office/powerpoint/2010/main" val="4013449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Ångest </a:t>
            </a:r>
            <a:r>
              <a:rPr lang="sv-SE" dirty="0"/>
              <a:t>– en känsla av rädsla, olust eller skräck.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Citat från vårdprogrammet.</a:t>
            </a:r>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19</a:t>
            </a:fld>
            <a:endParaRPr lang="sv-SE"/>
          </a:p>
        </p:txBody>
      </p:sp>
    </p:spTree>
    <p:extLst>
      <p:ext uri="{BB962C8B-B14F-4D97-AF65-F5344CB8AC3E}">
        <p14:creationId xmlns:p14="http://schemas.microsoft.com/office/powerpoint/2010/main" val="65066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2</a:t>
            </a:fld>
            <a:endParaRPr lang="sv-SE"/>
          </a:p>
        </p:txBody>
      </p:sp>
    </p:spTree>
    <p:extLst>
      <p:ext uri="{BB962C8B-B14F-4D97-AF65-F5344CB8AC3E}">
        <p14:creationId xmlns:p14="http://schemas.microsoft.com/office/powerpoint/2010/main" val="1159152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0400" y="4716000"/>
            <a:ext cx="5438140" cy="4608512"/>
          </a:xfrm>
        </p:spPr>
        <p:txBody>
          <a:bodyPr/>
          <a:lstStyle/>
          <a:p>
            <a:r>
              <a:rPr lang="sv-SE" b="1" dirty="0"/>
              <a:t>Kommentarer:</a:t>
            </a:r>
          </a:p>
          <a:p>
            <a:endParaRPr lang="sv-SE" dirty="0"/>
          </a:p>
          <a:p>
            <a:r>
              <a:rPr lang="sv-SE" b="1" dirty="0"/>
              <a:t>Plågsamma symtom </a:t>
            </a:r>
            <a:r>
              <a:rPr lang="sv-SE" dirty="0"/>
              <a:t>som smärta, illamående och </a:t>
            </a:r>
            <a:r>
              <a:rPr lang="sv-SE" dirty="0" err="1"/>
              <a:t>dyspné</a:t>
            </a:r>
            <a:r>
              <a:rPr lang="sv-SE" dirty="0"/>
              <a:t> ger olika grader av ångest.</a:t>
            </a:r>
          </a:p>
          <a:p>
            <a:r>
              <a:rPr lang="sv-SE" dirty="0"/>
              <a:t>Men ibland kan man inte beskriva någon tydlig orsak till ångesten. </a:t>
            </a:r>
          </a:p>
          <a:p>
            <a:r>
              <a:rPr lang="sv-SE" dirty="0"/>
              <a:t>Ångesten är som en ”överdriven” ängslan.</a:t>
            </a:r>
            <a:r>
              <a:rPr lang="sv-SE" baseline="0" dirty="0"/>
              <a:t> </a:t>
            </a:r>
            <a:r>
              <a:rPr lang="sv-SE" dirty="0"/>
              <a:t>Den </a:t>
            </a:r>
            <a:r>
              <a:rPr lang="sv-SE" b="0" dirty="0"/>
              <a:t>yttrar sig fysiskt </a:t>
            </a:r>
            <a:r>
              <a:rPr lang="sv-SE" b="0" dirty="0">
                <a:effectLst>
                  <a:outerShdw blurRad="38100" dist="38100" dir="2700000" algn="tl">
                    <a:srgbClr val="000000">
                      <a:alpha val="43137"/>
                    </a:srgbClr>
                  </a:outerShdw>
                </a:effectLst>
              </a:rPr>
              <a:t>(svårt</a:t>
            </a:r>
            <a:r>
              <a:rPr lang="sv-SE" b="0" baseline="0" dirty="0">
                <a:effectLst>
                  <a:outerShdw blurRad="38100" dist="38100" dir="2700000" algn="tl">
                    <a:srgbClr val="000000">
                      <a:alpha val="43137"/>
                    </a:srgbClr>
                  </a:outerShdw>
                </a:effectLst>
              </a:rPr>
              <a:t> att vara stilla, snabb puls, snabb andning)</a:t>
            </a:r>
            <a:r>
              <a:rPr lang="sv-SE" dirty="0"/>
              <a:t>på samma sätt som rädsla och oro. </a:t>
            </a:r>
          </a:p>
          <a:p>
            <a:r>
              <a:rPr lang="sv-SE" dirty="0"/>
              <a:t>Patienten blir </a:t>
            </a:r>
            <a:r>
              <a:rPr lang="sv-SE" b="0" dirty="0"/>
              <a:t>vaksam, misstänksam och spänd</a:t>
            </a:r>
            <a:r>
              <a:rPr lang="sv-SE" b="1" dirty="0"/>
              <a:t>, </a:t>
            </a:r>
            <a:r>
              <a:rPr lang="sv-SE" dirty="0"/>
              <a:t>på samma sätt  som vid </a:t>
            </a:r>
            <a:r>
              <a:rPr lang="sv-SE" b="0" dirty="0"/>
              <a:t>en ”flykt och kamp-reaktion”</a:t>
            </a:r>
          </a:p>
          <a:p>
            <a:pPr>
              <a:defRPr/>
            </a:pPr>
            <a:endParaRPr lang="sv-SE" dirty="0"/>
          </a:p>
          <a:p>
            <a:pPr>
              <a:defRPr/>
            </a:pPr>
            <a:endParaRPr lang="sv-SE" dirty="0"/>
          </a:p>
        </p:txBody>
      </p:sp>
      <p:sp>
        <p:nvSpPr>
          <p:cNvPr id="4" name="Platshållare för bildnummer 3"/>
          <p:cNvSpPr>
            <a:spLocks noGrp="1"/>
          </p:cNvSpPr>
          <p:nvPr>
            <p:ph type="sldNum" sz="quarter" idx="10"/>
          </p:nvPr>
        </p:nvSpPr>
        <p:spPr/>
        <p:txBody>
          <a:bodyPr/>
          <a:lstStyle/>
          <a:p>
            <a:fld id="{7B21AD0A-9869-4BBD-ABF3-1373CB55ED7F}" type="slidenum">
              <a:rPr lang="sv-SE" smtClean="0"/>
              <a:t>20</a:t>
            </a:fld>
            <a:endParaRPr lang="sv-SE" dirty="0"/>
          </a:p>
        </p:txBody>
      </p:sp>
    </p:spTree>
    <p:extLst>
      <p:ext uri="{BB962C8B-B14F-4D97-AF65-F5344CB8AC3E}">
        <p14:creationId xmlns:p14="http://schemas.microsoft.com/office/powerpoint/2010/main" val="296517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Ångest kan vara mycket </a:t>
            </a:r>
            <a:r>
              <a:rPr lang="sv-SE" b="1" dirty="0"/>
              <a:t>smittsamt:</a:t>
            </a:r>
          </a:p>
          <a:p>
            <a:pPr>
              <a:defRPr/>
            </a:pPr>
            <a:r>
              <a:rPr lang="sv-SE" dirty="0"/>
              <a:t>Ibland kan </a:t>
            </a:r>
            <a:r>
              <a:rPr lang="sv-SE" b="1" dirty="0"/>
              <a:t>man ”känna” ångesten </a:t>
            </a:r>
            <a:r>
              <a:rPr lang="sv-SE" dirty="0"/>
              <a:t>när man kommer in i rummet. </a:t>
            </a:r>
          </a:p>
          <a:p>
            <a:pPr>
              <a:defRPr/>
            </a:pPr>
            <a:r>
              <a:rPr lang="sv-SE" dirty="0"/>
              <a:t>En orolig person gör lätt att personerna </a:t>
            </a:r>
            <a:r>
              <a:rPr lang="sv-SE" b="1" dirty="0"/>
              <a:t>runt omkring </a:t>
            </a:r>
            <a:r>
              <a:rPr lang="sv-SE" dirty="0"/>
              <a:t>också känner sig ängsliga.</a:t>
            </a:r>
          </a:p>
          <a:p>
            <a:pPr>
              <a:defRPr/>
            </a:pPr>
            <a:r>
              <a:rPr lang="sv-SE" b="1" dirty="0">
                <a:solidFill>
                  <a:srgbClr val="000000"/>
                </a:solidFill>
              </a:rPr>
              <a:t>Patienten </a:t>
            </a:r>
            <a:r>
              <a:rPr lang="sv-SE" dirty="0">
                <a:solidFill>
                  <a:srgbClr val="000000"/>
                </a:solidFill>
              </a:rPr>
              <a:t>lider, de </a:t>
            </a:r>
            <a:r>
              <a:rPr lang="sv-SE" b="1" dirty="0">
                <a:solidFill>
                  <a:srgbClr val="000000"/>
                </a:solidFill>
              </a:rPr>
              <a:t>närstående</a:t>
            </a:r>
            <a:r>
              <a:rPr lang="sv-SE" dirty="0">
                <a:solidFill>
                  <a:srgbClr val="000000"/>
                </a:solidFill>
              </a:rPr>
              <a:t> lider och ibland har </a:t>
            </a:r>
            <a:r>
              <a:rPr lang="sv-SE" b="1" dirty="0">
                <a:solidFill>
                  <a:srgbClr val="000000"/>
                </a:solidFill>
              </a:rPr>
              <a:t>vårdpersonalen</a:t>
            </a:r>
            <a:r>
              <a:rPr lang="sv-SE" dirty="0">
                <a:solidFill>
                  <a:srgbClr val="000000"/>
                </a:solidFill>
              </a:rPr>
              <a:t> svårt att hantera lidandet/ångesten.</a:t>
            </a:r>
          </a:p>
          <a:p>
            <a:pPr>
              <a:defRPr/>
            </a:pPr>
            <a:endParaRPr lang="sv-SE" dirty="0"/>
          </a:p>
          <a:p>
            <a:r>
              <a:rPr lang="sv-SE" b="1" dirty="0"/>
              <a:t>Vem är det som krisar?</a:t>
            </a:r>
          </a:p>
          <a:p>
            <a:r>
              <a:rPr lang="sv-SE" dirty="0"/>
              <a:t>	- </a:t>
            </a:r>
            <a:r>
              <a:rPr lang="sv-SE" dirty="0">
                <a:solidFill>
                  <a:srgbClr val="000000"/>
                </a:solidFill>
              </a:rPr>
              <a:t>Patienten, anhöriga eller vårdpersonalen?</a:t>
            </a:r>
          </a:p>
          <a:p>
            <a:endParaRPr lang="sv-SE" dirty="0"/>
          </a:p>
          <a:p>
            <a:pPr>
              <a:defRPr/>
            </a:pPr>
            <a:endParaRPr lang="sv-SE" dirty="0"/>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21</a:t>
            </a:fld>
            <a:endParaRPr lang="sv-SE"/>
          </a:p>
        </p:txBody>
      </p:sp>
    </p:spTree>
    <p:extLst>
      <p:ext uri="{BB962C8B-B14F-4D97-AF65-F5344CB8AC3E}">
        <p14:creationId xmlns:p14="http://schemas.microsoft.com/office/powerpoint/2010/main" val="4027742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Behandlas</a:t>
            </a:r>
            <a:r>
              <a:rPr lang="sv-SE" baseline="0" dirty="0"/>
              <a:t> med läkemedel men det är absolut inte den enda behandlingen!</a:t>
            </a:r>
          </a:p>
          <a:p>
            <a:r>
              <a:rPr lang="sv-SE" baseline="0" dirty="0"/>
              <a:t>Ibland kan det vara bra att kunna distrahera med att få patienten att tänka på något annat..  </a:t>
            </a:r>
          </a:p>
          <a:p>
            <a:r>
              <a:rPr lang="sv-SE" baseline="0" dirty="0"/>
              <a:t>Tips - bolltäcke, kedjetäcke (rådgör med arbetsterapeut).</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23</a:t>
            </a:fld>
            <a:endParaRPr lang="sv-SE"/>
          </a:p>
        </p:txBody>
      </p:sp>
    </p:spTree>
    <p:extLst>
      <p:ext uri="{BB962C8B-B14F-4D97-AF65-F5344CB8AC3E}">
        <p14:creationId xmlns:p14="http://schemas.microsoft.com/office/powerpoint/2010/main" val="4155936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Kan</a:t>
            </a:r>
            <a:r>
              <a:rPr lang="sv-SE" baseline="0" dirty="0"/>
              <a:t> gälla både patienter och anhöriga i olika situationer..</a:t>
            </a:r>
          </a:p>
          <a:p>
            <a:r>
              <a:rPr lang="sv-SE" baseline="0" dirty="0"/>
              <a:t>Omedvetna försvarsmekanismer.</a:t>
            </a:r>
          </a:p>
          <a:p>
            <a:r>
              <a:rPr lang="sv-SE" baseline="0" dirty="0"/>
              <a:t>Exempel: </a:t>
            </a:r>
          </a:p>
          <a:p>
            <a:r>
              <a:rPr lang="sv-SE" dirty="0"/>
              <a:t>Bortträngning</a:t>
            </a:r>
            <a:r>
              <a:rPr lang="sv-SE" baseline="0" dirty="0"/>
              <a:t> – ”om jag vägrar att acceptera att han ska dö så kommer det inte att ske..” </a:t>
            </a:r>
          </a:p>
          <a:p>
            <a:endParaRPr lang="sv-SE" baseline="0" dirty="0"/>
          </a:p>
          <a:p>
            <a:r>
              <a:rPr lang="sv-SE" baseline="0" dirty="0"/>
              <a:t>Ilska – vårdteamet måste kunna ta emot och hantera professionellt. Ilska är mycket sällan personligt riktad mot vårdpersonalen.</a:t>
            </a:r>
          </a:p>
          <a:p>
            <a:endParaRPr lang="sv-SE" baseline="0" dirty="0"/>
          </a:p>
          <a:p>
            <a:r>
              <a:rPr lang="sv-SE" baseline="0" dirty="0"/>
              <a:t>Hopp – Var rädd om det! I stort sett alla är medvetna om sin situation. Kan kanske vara olika saker man hoppas på i olika faser av sjukdomstiden </a:t>
            </a:r>
          </a:p>
          <a:p>
            <a:endParaRPr lang="sv-SE" baseline="0" dirty="0"/>
          </a:p>
          <a:p>
            <a:r>
              <a:rPr lang="sv-SE" baseline="0" dirty="0"/>
              <a:t>Rationalisering – efterkonstruktion när man förbättrar sanningen för sig själv för att omedvetet undvika smärta och negativ självbild. Ett sätt att behålla självkänslan. Att göra upp en plan kan lindra ångesten, ” jag kommer att resa till stugan så snart jag fått svar på de senaste blodproverna..”</a:t>
            </a:r>
          </a:p>
          <a:p>
            <a:endParaRPr lang="sv-SE" baseline="0" dirty="0"/>
          </a:p>
          <a:p>
            <a:r>
              <a:rPr lang="sv-SE" baseline="0" dirty="0"/>
              <a:t>Projektion – inte vill eller kan kännas vid sina egna svagheter och tillskriver andra personer dessa egenskaper för att försvara sin självbild. Tex överför sin egen oro och ångest på sina anhöriga och/eller vårdpersonal</a:t>
            </a:r>
          </a:p>
          <a:p>
            <a:endParaRPr lang="sv-SE" baseline="0" dirty="0"/>
          </a:p>
          <a:p>
            <a:r>
              <a:rPr lang="sv-SE" baseline="0" dirty="0"/>
              <a:t>          Tips: fråga tillbaka, upprepa det som sades sist – ”du säger att…, hur tänker du då?”</a:t>
            </a:r>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24</a:t>
            </a:fld>
            <a:endParaRPr lang="sv-SE"/>
          </a:p>
        </p:txBody>
      </p:sp>
    </p:spTree>
    <p:extLst>
      <p:ext uri="{BB962C8B-B14F-4D97-AF65-F5344CB8AC3E}">
        <p14:creationId xmlns:p14="http://schemas.microsoft.com/office/powerpoint/2010/main" val="3444273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25</a:t>
            </a:fld>
            <a:endParaRPr lang="sv-SE"/>
          </a:p>
        </p:txBody>
      </p:sp>
    </p:spTree>
    <p:extLst>
      <p:ext uri="{BB962C8B-B14F-4D97-AF65-F5344CB8AC3E}">
        <p14:creationId xmlns:p14="http://schemas.microsoft.com/office/powerpoint/2010/main" val="952128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 inte så ”hjälpnödig” !</a:t>
            </a:r>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26</a:t>
            </a:fld>
            <a:endParaRPr lang="sv-SE"/>
          </a:p>
        </p:txBody>
      </p:sp>
    </p:spTree>
    <p:extLst>
      <p:ext uri="{BB962C8B-B14F-4D97-AF65-F5344CB8AC3E}">
        <p14:creationId xmlns:p14="http://schemas.microsoft.com/office/powerpoint/2010/main" val="4139198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 tid</a:t>
            </a:r>
            <a:r>
              <a:rPr lang="sv-SE" baseline="0" dirty="0"/>
              <a:t> i kontakten med patienten, ibland kommer inte dessa tanka fram förrän efter en tids samtal eller efter flera samtal..</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27</a:t>
            </a:fld>
            <a:endParaRPr lang="sv-SE"/>
          </a:p>
        </p:txBody>
      </p:sp>
    </p:spTree>
    <p:extLst>
      <p:ext uri="{BB962C8B-B14F-4D97-AF65-F5344CB8AC3E}">
        <p14:creationId xmlns:p14="http://schemas.microsoft.com/office/powerpoint/2010/main" val="919808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Bedöm näringsstatus regelbundet</a:t>
            </a:r>
          </a:p>
          <a:p>
            <a:r>
              <a:rPr lang="sv-SE" dirty="0"/>
              <a:t>Viktigt att ta reda på orsaken till matledan.</a:t>
            </a:r>
          </a:p>
          <a:p>
            <a:r>
              <a:rPr lang="sv-SE" dirty="0"/>
              <a:t>Sätta in åtgärder som är justerade efter </a:t>
            </a:r>
            <a:r>
              <a:rPr lang="sv-SE" dirty="0" err="1"/>
              <a:t>pat</a:t>
            </a:r>
            <a:r>
              <a:rPr lang="sv-SE" dirty="0"/>
              <a:t> behov och bedöm nytta,</a:t>
            </a:r>
          </a:p>
        </p:txBody>
      </p:sp>
      <p:sp>
        <p:nvSpPr>
          <p:cNvPr id="4" name="Platshållare för bildnummer 3"/>
          <p:cNvSpPr>
            <a:spLocks noGrp="1"/>
          </p:cNvSpPr>
          <p:nvPr>
            <p:ph type="sldNum" sz="quarter" idx="5"/>
          </p:nvPr>
        </p:nvSpPr>
        <p:spPr/>
        <p:txBody>
          <a:bodyPr/>
          <a:lstStyle/>
          <a:p>
            <a:fld id="{BA60E69B-7EFC-4DE1-A44C-4C6239430118}" type="slidenum">
              <a:rPr lang="sv-SE" smtClean="0"/>
              <a:t>28</a:t>
            </a:fld>
            <a:endParaRPr lang="sv-SE"/>
          </a:p>
        </p:txBody>
      </p:sp>
    </p:spTree>
    <p:extLst>
      <p:ext uri="{BB962C8B-B14F-4D97-AF65-F5344CB8AC3E}">
        <p14:creationId xmlns:p14="http://schemas.microsoft.com/office/powerpoint/2010/main" val="3282556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Tips </a:t>
            </a:r>
            <a:r>
              <a:rPr lang="sv-SE" baseline="0" dirty="0" err="1"/>
              <a:t>DIO´s</a:t>
            </a:r>
            <a:r>
              <a:rPr lang="sv-SE" baseline="0" dirty="0"/>
              <a:t> hemsida.</a:t>
            </a:r>
          </a:p>
          <a:p>
            <a:r>
              <a:rPr lang="sv-SE" baseline="0" dirty="0"/>
              <a:t>Hjälp till att möjliggöra en trevlig måltidsmiljö, duka fint, lägg upp vackert med tillbehör, bra sittställning, få äta tillsammans med de man tycker om etc.</a:t>
            </a:r>
          </a:p>
          <a:p>
            <a:r>
              <a:rPr lang="sv-SE" baseline="0" dirty="0"/>
              <a:t>Smak och </a:t>
            </a:r>
            <a:r>
              <a:rPr lang="sv-SE" baseline="0" dirty="0" err="1"/>
              <a:t>lujktförändringar</a:t>
            </a:r>
            <a:r>
              <a:rPr lang="sv-SE" baseline="0" dirty="0"/>
              <a:t>, vanligt vid tex cytostatikabehandling och munsvamp</a:t>
            </a:r>
          </a:p>
        </p:txBody>
      </p:sp>
      <p:sp>
        <p:nvSpPr>
          <p:cNvPr id="4" name="Platshållare för bildnummer 3"/>
          <p:cNvSpPr>
            <a:spLocks noGrp="1"/>
          </p:cNvSpPr>
          <p:nvPr>
            <p:ph type="sldNum" sz="quarter" idx="10"/>
          </p:nvPr>
        </p:nvSpPr>
        <p:spPr/>
        <p:txBody>
          <a:bodyPr/>
          <a:lstStyle/>
          <a:p>
            <a:fld id="{BA60E69B-7EFC-4DE1-A44C-4C6239430118}" type="slidenum">
              <a:rPr lang="sv-SE" smtClean="0"/>
              <a:t>29</a:t>
            </a:fld>
            <a:endParaRPr lang="sv-SE"/>
          </a:p>
        </p:txBody>
      </p:sp>
    </p:spTree>
    <p:extLst>
      <p:ext uri="{BB962C8B-B14F-4D97-AF65-F5344CB8AC3E}">
        <p14:creationId xmlns:p14="http://schemas.microsoft.com/office/powerpoint/2010/main" val="2024520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30</a:t>
            </a:fld>
            <a:endParaRPr lang="sv-SE"/>
          </a:p>
        </p:txBody>
      </p:sp>
    </p:spTree>
    <p:extLst>
      <p:ext uri="{BB962C8B-B14F-4D97-AF65-F5344CB8AC3E}">
        <p14:creationId xmlns:p14="http://schemas.microsoft.com/office/powerpoint/2010/main" val="313206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3</a:t>
            </a:fld>
            <a:endParaRPr lang="sv-SE"/>
          </a:p>
        </p:txBody>
      </p:sp>
    </p:spTree>
    <p:extLst>
      <p:ext uri="{BB962C8B-B14F-4D97-AF65-F5344CB8AC3E}">
        <p14:creationId xmlns:p14="http://schemas.microsoft.com/office/powerpoint/2010/main" val="3674049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Tänk på att läkemedel mot illamående ska ges i</a:t>
            </a:r>
            <a:r>
              <a:rPr lang="sv-SE" baseline="0" dirty="0"/>
              <a:t> god tid innan måltid.</a:t>
            </a:r>
          </a:p>
          <a:p>
            <a:r>
              <a:rPr lang="sv-SE" baseline="0" dirty="0"/>
              <a:t>Glass, frusen frukt, bär eller frusen klar näringsdryck kan fungera.</a:t>
            </a:r>
          </a:p>
          <a:p>
            <a:r>
              <a:rPr lang="sv-SE" baseline="0" dirty="0"/>
              <a:t>Kolsyrat vatten kan kännas ”friskare”. </a:t>
            </a:r>
          </a:p>
          <a:p>
            <a:r>
              <a:rPr lang="sv-SE" baseline="0" dirty="0"/>
              <a:t>Önskekost, kom med idéer när patienten själv inte orkar att ”tänka ut”.</a:t>
            </a:r>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31</a:t>
            </a:fld>
            <a:endParaRPr lang="sv-SE"/>
          </a:p>
        </p:txBody>
      </p:sp>
    </p:spTree>
    <p:extLst>
      <p:ext uri="{BB962C8B-B14F-4D97-AF65-F5344CB8AC3E}">
        <p14:creationId xmlns:p14="http://schemas.microsoft.com/office/powerpoint/2010/main" val="3286818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32</a:t>
            </a:fld>
            <a:endParaRPr lang="sv-SE"/>
          </a:p>
        </p:txBody>
      </p:sp>
    </p:spTree>
    <p:extLst>
      <p:ext uri="{BB962C8B-B14F-4D97-AF65-F5344CB8AC3E}">
        <p14:creationId xmlns:p14="http://schemas.microsoft.com/office/powerpoint/2010/main" val="3689886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Att fukta munnen</a:t>
            </a:r>
            <a:r>
              <a:rPr lang="sv-SE" baseline="0" dirty="0"/>
              <a:t> 2 ggr/</a:t>
            </a:r>
            <a:r>
              <a:rPr lang="sv-SE" baseline="0" dirty="0" err="1"/>
              <a:t>tim</a:t>
            </a:r>
            <a:r>
              <a:rPr lang="sv-SE" baseline="0" dirty="0"/>
              <a:t> står i Vårdprogrammet för palliativ vård</a:t>
            </a: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Titta i munnen- ROAG.</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Inspektera även så att det inte finns läkemedelsrester som kan fräta.</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Vid svampinfektion- läkemedelsbehandling, kom ihåg att lägga</a:t>
            </a:r>
            <a:r>
              <a:rPr lang="sv-SE" baseline="0" dirty="0"/>
              <a:t> protes i </a:t>
            </a:r>
            <a:r>
              <a:rPr lang="sv-SE" baseline="0" dirty="0" err="1"/>
              <a:t>Hexident</a:t>
            </a: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Receptorerna</a:t>
            </a:r>
            <a:r>
              <a:rPr lang="sv-SE" baseline="0" dirty="0"/>
              <a:t> för törst sitter i munnen, därav fukta munnen ofta</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err="1"/>
              <a:t>Bitstöd</a:t>
            </a:r>
            <a:r>
              <a:rPr lang="sv-SE" baseline="0" dirty="0"/>
              <a:t> vid munvård</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TIPS!! Dubbeltandborste, mild tandkräm, inte mycket skum</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Saliversättning- från apoteket alternativt blanda matolja och vatten i en sprayflaska</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Överväg behov av lokal smärtlindring i munnen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33</a:t>
            </a:fld>
            <a:endParaRPr lang="sv-SE"/>
          </a:p>
        </p:txBody>
      </p:sp>
    </p:spTree>
    <p:extLst>
      <p:ext uri="{BB962C8B-B14F-4D97-AF65-F5344CB8AC3E}">
        <p14:creationId xmlns:p14="http://schemas.microsoft.com/office/powerpoint/2010/main" val="3539586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Laxermedel</a:t>
            </a:r>
            <a:r>
              <a:rPr lang="sv-SE" baseline="0" dirty="0"/>
              <a:t> ska ges, inte bara plockas fram.</a:t>
            </a:r>
          </a:p>
          <a:p>
            <a:r>
              <a:rPr lang="sv-SE" baseline="0" dirty="0"/>
              <a:t>Studier visar att vid </a:t>
            </a:r>
            <a:r>
              <a:rPr lang="sv-SE" baseline="0" dirty="0" err="1"/>
              <a:t>opioidinducerad</a:t>
            </a:r>
            <a:r>
              <a:rPr lang="sv-SE" baseline="0" dirty="0"/>
              <a:t> förstoppning räcker det inte med kostråd.</a:t>
            </a:r>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36</a:t>
            </a:fld>
            <a:endParaRPr lang="sv-SE"/>
          </a:p>
        </p:txBody>
      </p:sp>
    </p:spTree>
    <p:extLst>
      <p:ext uri="{BB962C8B-B14F-4D97-AF65-F5344CB8AC3E}">
        <p14:creationId xmlns:p14="http://schemas.microsoft.com/office/powerpoint/2010/main" val="150494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37</a:t>
            </a:fld>
            <a:endParaRPr lang="sv-SE"/>
          </a:p>
        </p:txBody>
      </p:sp>
    </p:spTree>
    <p:extLst>
      <p:ext uri="{BB962C8B-B14F-4D97-AF65-F5344CB8AC3E}">
        <p14:creationId xmlns:p14="http://schemas.microsoft.com/office/powerpoint/2010/main" val="1510748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Diskutera ihop sig i teamet när man bestämmer sig för att avsluta åtgärder mot undernäring</a:t>
            </a:r>
          </a:p>
          <a:p>
            <a:r>
              <a:rPr lang="sv-SE" dirty="0"/>
              <a:t>Team arbete,</a:t>
            </a:r>
            <a:r>
              <a:rPr lang="sv-SE" baseline="0" dirty="0"/>
              <a:t> alla ska jobba mot samma mål</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38</a:t>
            </a:fld>
            <a:endParaRPr lang="sv-SE"/>
          </a:p>
        </p:txBody>
      </p:sp>
    </p:spTree>
    <p:extLst>
      <p:ext uri="{BB962C8B-B14F-4D97-AF65-F5344CB8AC3E}">
        <p14:creationId xmlns:p14="http://schemas.microsoft.com/office/powerpoint/2010/main" val="2483268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Fritt efter Dame</a:t>
            </a:r>
            <a:r>
              <a:rPr lang="sv-SE" baseline="0" dirty="0"/>
              <a:t> </a:t>
            </a:r>
            <a:r>
              <a:rPr lang="sv-SE" baseline="0" dirty="0" err="1"/>
              <a:t>Cicely</a:t>
            </a:r>
            <a:r>
              <a:rPr lang="sv-SE" baseline="0" dirty="0"/>
              <a:t> Saunders (1918-2005) grundare av den moderna hospicerörelsen.</a:t>
            </a:r>
          </a:p>
          <a:p>
            <a:r>
              <a:rPr lang="sv-SE" baseline="0" dirty="0"/>
              <a:t>Aldrig lätt att lindra smärta…</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40</a:t>
            </a:fld>
            <a:endParaRPr lang="sv-SE"/>
          </a:p>
        </p:txBody>
      </p:sp>
    </p:spTree>
    <p:extLst>
      <p:ext uri="{BB962C8B-B14F-4D97-AF65-F5344CB8AC3E}">
        <p14:creationId xmlns:p14="http://schemas.microsoft.com/office/powerpoint/2010/main" val="96900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sv-SE" altLang="sv-SE" b="1" dirty="0"/>
              <a:t>En daglig situation i vården</a:t>
            </a:r>
            <a:endParaRPr lang="sv-SE" altLang="sv-SE" dirty="0"/>
          </a:p>
          <a:p>
            <a:pPr eaLnBrk="1" hangingPunct="1">
              <a:spcBef>
                <a:spcPct val="0"/>
              </a:spcBef>
            </a:pPr>
            <a:endParaRPr lang="sv-SE" altLang="sv-SE" dirty="0"/>
          </a:p>
        </p:txBody>
      </p:sp>
      <p:sp>
        <p:nvSpPr>
          <p:cNvPr id="13722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Arial" pitchFamily="34" charset="0"/>
                <a:ea typeface="ＭＳ Ｐゴシック" pitchFamily="34" charset="-128"/>
              </a:defRPr>
            </a:lvl1pPr>
            <a:lvl2pPr marL="742950" indent="-285750" eaLnBrk="0" hangingPunct="0">
              <a:defRPr sz="2100">
                <a:solidFill>
                  <a:schemeClr val="tx1"/>
                </a:solidFill>
                <a:latin typeface="Arial" pitchFamily="34" charset="0"/>
                <a:ea typeface="ＭＳ Ｐゴシック" pitchFamily="34" charset="-128"/>
              </a:defRPr>
            </a:lvl2pPr>
            <a:lvl3pPr marL="1143000" indent="-228600" eaLnBrk="0" hangingPunct="0">
              <a:defRPr sz="2100">
                <a:solidFill>
                  <a:schemeClr val="tx1"/>
                </a:solidFill>
                <a:latin typeface="Arial" pitchFamily="34" charset="0"/>
                <a:ea typeface="ＭＳ Ｐゴシック" pitchFamily="34" charset="-128"/>
              </a:defRPr>
            </a:lvl3pPr>
            <a:lvl4pPr marL="1600200" indent="-228600" eaLnBrk="0" hangingPunct="0">
              <a:defRPr sz="2100">
                <a:solidFill>
                  <a:schemeClr val="tx1"/>
                </a:solidFill>
                <a:latin typeface="Arial" pitchFamily="34" charset="0"/>
                <a:ea typeface="ＭＳ Ｐゴシック" pitchFamily="34" charset="-128"/>
              </a:defRPr>
            </a:lvl4pPr>
            <a:lvl5pPr marL="2057400" indent="-228600" eaLnBrk="0" hangingPunct="0">
              <a:defRPr sz="21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FFC800BD-EE98-4634-8768-FA0D629301B1}" type="slidenum">
              <a:rPr lang="sv-SE" altLang="sv-SE" sz="1200"/>
              <a:pPr eaLnBrk="1" hangingPunct="1"/>
              <a:t>41</a:t>
            </a:fld>
            <a:endParaRPr lang="sv-SE" altLang="sv-SE" sz="1200"/>
          </a:p>
        </p:txBody>
      </p:sp>
    </p:spTree>
    <p:extLst>
      <p:ext uri="{BB962C8B-B14F-4D97-AF65-F5344CB8AC3E}">
        <p14:creationId xmlns:p14="http://schemas.microsoft.com/office/powerpoint/2010/main" val="25993981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sv-SE" altLang="sv-SE" dirty="0"/>
              <a:t>Här har personalen missat att </a:t>
            </a:r>
            <a:r>
              <a:rPr lang="sv-SE" altLang="sv-SE" b="1" dirty="0"/>
              <a:t>göra en analys </a:t>
            </a:r>
            <a:r>
              <a:rPr lang="sv-SE" altLang="sv-SE" dirty="0"/>
              <a:t>av patientens smärta….</a:t>
            </a:r>
          </a:p>
          <a:p>
            <a:pPr eaLnBrk="1" hangingPunct="1">
              <a:spcBef>
                <a:spcPct val="0"/>
              </a:spcBef>
            </a:pPr>
            <a:r>
              <a:rPr lang="sv-SE" altLang="sv-SE" dirty="0"/>
              <a:t>Det var </a:t>
            </a:r>
            <a:r>
              <a:rPr lang="sv-SE" altLang="sv-SE" i="1" dirty="0"/>
              <a:t>inte en fysisk smärta </a:t>
            </a:r>
            <a:r>
              <a:rPr lang="sv-SE" altLang="sv-SE" dirty="0"/>
              <a:t>som var huvudproblemet för tillfället…</a:t>
            </a:r>
          </a:p>
          <a:p>
            <a:pPr eaLnBrk="1" hangingPunct="1">
              <a:spcBef>
                <a:spcPct val="0"/>
              </a:spcBef>
            </a:pPr>
            <a:endParaRPr lang="sv-SE" altLang="sv-SE" dirty="0"/>
          </a:p>
          <a:p>
            <a:pPr eaLnBrk="1" hangingPunct="1">
              <a:spcBef>
                <a:spcPct val="0"/>
              </a:spcBef>
            </a:pPr>
            <a:endParaRPr lang="sv-SE" altLang="sv-SE" dirty="0"/>
          </a:p>
          <a:p>
            <a:pPr eaLnBrk="1" hangingPunct="1">
              <a:spcBef>
                <a:spcPct val="0"/>
              </a:spcBef>
            </a:pPr>
            <a:endParaRPr lang="sv-SE" altLang="sv-SE" b="1" dirty="0"/>
          </a:p>
          <a:p>
            <a:pPr eaLnBrk="1" hangingPunct="1">
              <a:spcBef>
                <a:spcPct val="0"/>
              </a:spcBef>
            </a:pPr>
            <a:endParaRPr lang="sv-SE" altLang="sv-SE" dirty="0"/>
          </a:p>
        </p:txBody>
      </p:sp>
      <p:sp>
        <p:nvSpPr>
          <p:cNvPr id="13824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a:solidFill>
                  <a:schemeClr val="tx1"/>
                </a:solidFill>
                <a:latin typeface="Arial" pitchFamily="34" charset="0"/>
                <a:ea typeface="ＭＳ Ｐゴシック" pitchFamily="34" charset="-128"/>
              </a:defRPr>
            </a:lvl1pPr>
            <a:lvl2pPr marL="742950" indent="-285750" eaLnBrk="0" hangingPunct="0">
              <a:defRPr sz="2100">
                <a:solidFill>
                  <a:schemeClr val="tx1"/>
                </a:solidFill>
                <a:latin typeface="Arial" pitchFamily="34" charset="0"/>
                <a:ea typeface="ＭＳ Ｐゴシック" pitchFamily="34" charset="-128"/>
              </a:defRPr>
            </a:lvl2pPr>
            <a:lvl3pPr marL="1143000" indent="-228600" eaLnBrk="0" hangingPunct="0">
              <a:defRPr sz="2100">
                <a:solidFill>
                  <a:schemeClr val="tx1"/>
                </a:solidFill>
                <a:latin typeface="Arial" pitchFamily="34" charset="0"/>
                <a:ea typeface="ＭＳ Ｐゴシック" pitchFamily="34" charset="-128"/>
              </a:defRPr>
            </a:lvl3pPr>
            <a:lvl4pPr marL="1600200" indent="-228600" eaLnBrk="0" hangingPunct="0">
              <a:defRPr sz="2100">
                <a:solidFill>
                  <a:schemeClr val="tx1"/>
                </a:solidFill>
                <a:latin typeface="Arial" pitchFamily="34" charset="0"/>
                <a:ea typeface="ＭＳ Ｐゴシック" pitchFamily="34" charset="-128"/>
              </a:defRPr>
            </a:lvl4pPr>
            <a:lvl5pPr marL="2057400" indent="-228600" eaLnBrk="0" hangingPunct="0">
              <a:defRPr sz="21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678129CA-A065-47FD-9C4D-6BF70C50B1B9}" type="slidenum">
              <a:rPr lang="sv-SE" altLang="sv-SE" sz="1200"/>
              <a:pPr eaLnBrk="1" hangingPunct="1"/>
              <a:t>42</a:t>
            </a:fld>
            <a:endParaRPr lang="sv-SE" altLang="sv-SE" sz="1200"/>
          </a:p>
        </p:txBody>
      </p:sp>
    </p:spTree>
    <p:extLst>
      <p:ext uri="{BB962C8B-B14F-4D97-AF65-F5344CB8AC3E}">
        <p14:creationId xmlns:p14="http://schemas.microsoft.com/office/powerpoint/2010/main" val="3103097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Dessa symtom, förutom det uppenbara att man beskriver sin fysiska smärta</a:t>
            </a:r>
          </a:p>
          <a:p>
            <a:pPr marL="0" indent="0">
              <a:buNone/>
            </a:pPr>
            <a:r>
              <a:rPr lang="sv-SE" b="1" dirty="0">
                <a:solidFill>
                  <a:srgbClr val="FF0000"/>
                </a:solidFill>
              </a:rPr>
              <a:t>Svårt skilja vad som är smärta eller</a:t>
            </a:r>
          </a:p>
          <a:p>
            <a:pPr marL="0" indent="0">
              <a:buNone/>
            </a:pPr>
            <a:r>
              <a:rPr lang="sv-SE" b="1" dirty="0">
                <a:solidFill>
                  <a:srgbClr val="FF0000"/>
                </a:solidFill>
              </a:rPr>
              <a:t>annat kroppsligt obehag som ex urinretention, eller förstoppning!</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43</a:t>
            </a:fld>
            <a:endParaRPr lang="sv-SE"/>
          </a:p>
        </p:txBody>
      </p:sp>
    </p:spTree>
    <p:extLst>
      <p:ext uri="{BB962C8B-B14F-4D97-AF65-F5344CB8AC3E}">
        <p14:creationId xmlns:p14="http://schemas.microsoft.com/office/powerpoint/2010/main" val="104565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sz="1000" dirty="0"/>
              <a:t>- Palliativ vård är en helhetsvård </a:t>
            </a:r>
          </a:p>
          <a:p>
            <a:pPr eaLnBrk="1" hangingPunct="1">
              <a:spcBef>
                <a:spcPct val="0"/>
              </a:spcBef>
            </a:pPr>
            <a:r>
              <a:rPr lang="sv-SE" altLang="sv-SE" sz="1000" dirty="0"/>
              <a:t>     – att se hela situationen runt patienten och de närstående.</a:t>
            </a:r>
          </a:p>
          <a:p>
            <a:pPr eaLnBrk="1" hangingPunct="1">
              <a:spcBef>
                <a:spcPct val="0"/>
              </a:spcBef>
            </a:pPr>
            <a:endParaRPr lang="sv-SE" altLang="sv-SE" sz="1000" dirty="0"/>
          </a:p>
          <a:p>
            <a:pPr eaLnBrk="1" hangingPunct="1">
              <a:spcBef>
                <a:spcPct val="0"/>
              </a:spcBef>
            </a:pPr>
            <a:r>
              <a:rPr lang="sv-SE" altLang="sv-SE" sz="1000" dirty="0"/>
              <a:t>- När patienten inte längre går att bota.</a:t>
            </a:r>
          </a:p>
          <a:p>
            <a:pPr eaLnBrk="1" hangingPunct="1">
              <a:spcBef>
                <a:spcPct val="0"/>
              </a:spcBef>
            </a:pPr>
            <a:endParaRPr lang="sv-SE" altLang="sv-SE" sz="1000" dirty="0"/>
          </a:p>
          <a:p>
            <a:pPr eaLnBrk="1" hangingPunct="1">
              <a:spcBef>
                <a:spcPct val="0"/>
              </a:spcBef>
            </a:pPr>
            <a:r>
              <a:rPr lang="sv-SE" altLang="sv-SE" sz="1000" dirty="0"/>
              <a:t>- Fysiska, psykiska, sociala och existentiella behov </a:t>
            </a:r>
          </a:p>
          <a:p>
            <a:pPr eaLnBrk="1" hangingPunct="1">
              <a:spcBef>
                <a:spcPct val="0"/>
              </a:spcBef>
            </a:pPr>
            <a:r>
              <a:rPr lang="sv-SE" altLang="sv-SE" sz="1000" dirty="0"/>
              <a:t>   med målet god </a:t>
            </a:r>
            <a:r>
              <a:rPr lang="sv-SE" altLang="sv-SE" sz="1000" dirty="0" err="1"/>
              <a:t>livskvalitét</a:t>
            </a:r>
            <a:endParaRPr lang="sv-SE" altLang="sv-SE" sz="1000" dirty="0"/>
          </a:p>
          <a:p>
            <a:pPr eaLnBrk="1" hangingPunct="1">
              <a:spcBef>
                <a:spcPct val="0"/>
              </a:spcBef>
            </a:pPr>
            <a:endParaRPr lang="sv-SE" altLang="sv-SE" sz="1000" dirty="0"/>
          </a:p>
          <a:p>
            <a:pPr eaLnBrk="1" hangingPunct="1">
              <a:spcBef>
                <a:spcPct val="0"/>
              </a:spcBef>
            </a:pPr>
            <a:r>
              <a:rPr lang="sv-SE" altLang="sv-SE" sz="1000" dirty="0"/>
              <a:t>- Palliativ kommer från latinets ”pallium”, som betyder mantel/kappa. </a:t>
            </a:r>
          </a:p>
          <a:p>
            <a:pPr eaLnBrk="1" hangingPunct="1">
              <a:spcBef>
                <a:spcPct val="0"/>
              </a:spcBef>
            </a:pPr>
            <a:r>
              <a:rPr lang="sv-SE" altLang="sv-SE" sz="1000" dirty="0"/>
              <a:t>     Som att ” omhulda, skydda”</a:t>
            </a:r>
          </a:p>
          <a:p>
            <a:endParaRPr lang="sv-SE" dirty="0"/>
          </a:p>
        </p:txBody>
      </p:sp>
      <p:sp>
        <p:nvSpPr>
          <p:cNvPr id="4" name="Platshållare för bildnummer 3"/>
          <p:cNvSpPr>
            <a:spLocks noGrp="1"/>
          </p:cNvSpPr>
          <p:nvPr>
            <p:ph type="sldNum" sz="quarter" idx="5"/>
          </p:nvPr>
        </p:nvSpPr>
        <p:spPr/>
        <p:txBody>
          <a:bodyPr/>
          <a:lstStyle/>
          <a:p>
            <a:fld id="{BA60E69B-7EFC-4DE1-A44C-4C6239430118}" type="slidenum">
              <a:rPr lang="sv-SE" smtClean="0"/>
              <a:t>4</a:t>
            </a:fld>
            <a:endParaRPr lang="sv-SE"/>
          </a:p>
        </p:txBody>
      </p:sp>
    </p:spTree>
    <p:extLst>
      <p:ext uri="{BB962C8B-B14F-4D97-AF65-F5344CB8AC3E}">
        <p14:creationId xmlns:p14="http://schemas.microsoft.com/office/powerpoint/2010/main" val="352971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 </a:t>
            </a:r>
            <a:r>
              <a:rPr lang="sv-SE" dirty="0"/>
              <a:t>Man måste vara lite detektiv för att kunna fånga helheten.</a:t>
            </a:r>
          </a:p>
        </p:txBody>
      </p:sp>
      <p:sp>
        <p:nvSpPr>
          <p:cNvPr id="4" name="Platshållare för bildnummer 3"/>
          <p:cNvSpPr>
            <a:spLocks noGrp="1"/>
          </p:cNvSpPr>
          <p:nvPr>
            <p:ph type="sldNum" sz="quarter" idx="10"/>
          </p:nvPr>
        </p:nvSpPr>
        <p:spPr/>
        <p:txBody>
          <a:bodyPr/>
          <a:lstStyle/>
          <a:p>
            <a:fld id="{BA60E69B-7EFC-4DE1-A44C-4C6239430118}" type="slidenum">
              <a:rPr lang="sv-SE" smtClean="0"/>
              <a:t>44</a:t>
            </a:fld>
            <a:endParaRPr lang="sv-SE"/>
          </a:p>
        </p:txBody>
      </p:sp>
    </p:spTree>
    <p:extLst>
      <p:ext uri="{BB962C8B-B14F-4D97-AF65-F5344CB8AC3E}">
        <p14:creationId xmlns:p14="http://schemas.microsoft.com/office/powerpoint/2010/main" val="2568480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ska man kunna lova total</a:t>
            </a:r>
            <a:r>
              <a:rPr lang="sv-SE" baseline="0" dirty="0"/>
              <a:t> smärtfrihet när smärtan har så många dimensioner??</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45</a:t>
            </a:fld>
            <a:endParaRPr lang="sv-SE"/>
          </a:p>
        </p:txBody>
      </p:sp>
    </p:spTree>
    <p:extLst>
      <p:ext uri="{BB962C8B-B14F-4D97-AF65-F5344CB8AC3E}">
        <p14:creationId xmlns:p14="http://schemas.microsoft.com/office/powerpoint/2010/main" val="2279696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den palliativa vården används ofta läkemedel som inte har smärtlindring som främsta indikation.</a:t>
            </a:r>
            <a:r>
              <a:rPr lang="sv-SE" baseline="0" dirty="0"/>
              <a:t> </a:t>
            </a:r>
          </a:p>
          <a:p>
            <a:r>
              <a:rPr lang="sv-SE" baseline="0" dirty="0"/>
              <a:t>Man arbetar med vetenskap men även mycket med beprövad erfarenhet.</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47</a:t>
            </a:fld>
            <a:endParaRPr lang="sv-SE"/>
          </a:p>
        </p:txBody>
      </p:sp>
    </p:spTree>
    <p:extLst>
      <p:ext uri="{BB962C8B-B14F-4D97-AF65-F5344CB8AC3E}">
        <p14:creationId xmlns:p14="http://schemas.microsoft.com/office/powerpoint/2010/main" val="8796384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50</a:t>
            </a:fld>
            <a:endParaRPr lang="sv-SE"/>
          </a:p>
        </p:txBody>
      </p:sp>
    </p:spTree>
    <p:extLst>
      <p:ext uri="{BB962C8B-B14F-4D97-AF65-F5344CB8AC3E}">
        <p14:creationId xmlns:p14="http://schemas.microsoft.com/office/powerpoint/2010/main" val="34892243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b="1" dirty="0"/>
              <a:t>Gäller både på särskilt boende och i hemmet</a:t>
            </a:r>
          </a:p>
          <a:p>
            <a:r>
              <a:rPr lang="sv-SE" dirty="0"/>
              <a:t>Rapportera personal</a:t>
            </a:r>
            <a:r>
              <a:rPr lang="sv-SE" baseline="0" dirty="0"/>
              <a:t> emellan/dokumentera  hur patienten vill ha det, hur det fungerar bra – för att inte alla ska behöva fråga om igen varje gång..</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51</a:t>
            </a:fld>
            <a:endParaRPr lang="sv-SE"/>
          </a:p>
        </p:txBody>
      </p:sp>
    </p:spTree>
    <p:extLst>
      <p:ext uri="{BB962C8B-B14F-4D97-AF65-F5344CB8AC3E}">
        <p14:creationId xmlns:p14="http://schemas.microsoft.com/office/powerpoint/2010/main" val="39707640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Tvätta</a:t>
            </a:r>
            <a:r>
              <a:rPr lang="sv-SE" baseline="0" dirty="0"/>
              <a:t> hår, klippa naglar, intimhygien, inkontinensskydd etc.</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52</a:t>
            </a:fld>
            <a:endParaRPr lang="sv-SE"/>
          </a:p>
        </p:txBody>
      </p:sp>
    </p:spTree>
    <p:extLst>
      <p:ext uri="{BB962C8B-B14F-4D97-AF65-F5344CB8AC3E}">
        <p14:creationId xmlns:p14="http://schemas.microsoft.com/office/powerpoint/2010/main" val="3810446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Stor risk</a:t>
            </a:r>
            <a:r>
              <a:rPr lang="sv-SE" baseline="0" dirty="0"/>
              <a:t> för trycksår eftersom patienter i sent palliativt skede oftast har en eller flera riskfaktorer: nedsatt rörlighet, försämrad cirkulation, magra – </a:t>
            </a:r>
            <a:r>
              <a:rPr lang="sv-SE" baseline="0" dirty="0" err="1"/>
              <a:t>malnutrierade</a:t>
            </a:r>
            <a:r>
              <a:rPr lang="sv-SE" baseline="0" dirty="0"/>
              <a:t>, sängläge, inkontinens mm.</a:t>
            </a:r>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53</a:t>
            </a:fld>
            <a:endParaRPr lang="sv-SE"/>
          </a:p>
        </p:txBody>
      </p:sp>
    </p:spTree>
    <p:extLst>
      <p:ext uri="{BB962C8B-B14F-4D97-AF65-F5344CB8AC3E}">
        <p14:creationId xmlns:p14="http://schemas.microsoft.com/office/powerpoint/2010/main" val="18607185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Bikupa!</a:t>
            </a:r>
          </a:p>
          <a:p>
            <a:r>
              <a:rPr lang="sv-SE" dirty="0"/>
              <a:t>Omvårdnad…</a:t>
            </a:r>
          </a:p>
          <a:p>
            <a:r>
              <a:rPr lang="sv-SE" dirty="0"/>
              <a:t>Extra viktigt</a:t>
            </a:r>
            <a:r>
              <a:rPr lang="sv-SE" baseline="0" dirty="0"/>
              <a:t> i palliativ vård</a:t>
            </a:r>
          </a:p>
          <a:p>
            <a:r>
              <a:rPr lang="sv-SE" baseline="0" dirty="0"/>
              <a:t>Inventera vad som KAN göras och kom sedan överens om VAD som ska göras.</a:t>
            </a:r>
          </a:p>
          <a:p>
            <a:r>
              <a:rPr lang="sv-SE" baseline="0" dirty="0"/>
              <a:t>Bra ställe för egna exempel!!!!!</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54</a:t>
            </a:fld>
            <a:endParaRPr lang="sv-SE"/>
          </a:p>
        </p:txBody>
      </p:sp>
    </p:spTree>
    <p:extLst>
      <p:ext uri="{BB962C8B-B14F-4D97-AF65-F5344CB8AC3E}">
        <p14:creationId xmlns:p14="http://schemas.microsoft.com/office/powerpoint/2010/main" val="2537047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Respekt/integritet.</a:t>
            </a:r>
          </a:p>
          <a:p>
            <a:r>
              <a:rPr lang="sv-SE" dirty="0"/>
              <a:t>Olika</a:t>
            </a:r>
            <a:r>
              <a:rPr lang="sv-SE" baseline="0" dirty="0"/>
              <a:t> behov! Önskemål?</a:t>
            </a:r>
          </a:p>
          <a:p>
            <a:r>
              <a:rPr lang="sv-SE" baseline="0" dirty="0"/>
              <a:t>Information!</a:t>
            </a:r>
          </a:p>
          <a:p>
            <a:r>
              <a:rPr lang="sv-SE" baseline="0" dirty="0"/>
              <a:t>Praktiskt /emotionellt stöd. </a:t>
            </a:r>
          </a:p>
          <a:p>
            <a:r>
              <a:rPr lang="sv-SE" baseline="0" dirty="0"/>
              <a:t>Team-tänk!</a:t>
            </a:r>
          </a:p>
          <a:p>
            <a:r>
              <a:rPr lang="sv-SE" baseline="0" dirty="0"/>
              <a:t>Pat bestämmer vem som är närstående</a:t>
            </a:r>
          </a:p>
          <a:p>
            <a:r>
              <a:rPr lang="sv-SE" baseline="0" dirty="0"/>
              <a:t>Samtal tillsammans med patienten men även möjlighet till enskilt samtal. </a:t>
            </a:r>
          </a:p>
          <a:p>
            <a:r>
              <a:rPr lang="sv-SE" baseline="0" dirty="0"/>
              <a:t>Kolla hur information tagits emot.</a:t>
            </a:r>
          </a:p>
          <a:p>
            <a:r>
              <a:rPr lang="sv-SE" baseline="0" dirty="0"/>
              <a:t>Efterlevande samtal.</a:t>
            </a:r>
          </a:p>
          <a:p>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55</a:t>
            </a:fld>
            <a:endParaRPr lang="sv-SE"/>
          </a:p>
        </p:txBody>
      </p:sp>
    </p:spTree>
    <p:extLst>
      <p:ext uri="{BB962C8B-B14F-4D97-AF65-F5344CB8AC3E}">
        <p14:creationId xmlns:p14="http://schemas.microsoft.com/office/powerpoint/2010/main" val="2772959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vet man när någon dör?</a:t>
            </a:r>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57</a:t>
            </a:fld>
            <a:endParaRPr lang="sv-SE"/>
          </a:p>
        </p:txBody>
      </p:sp>
    </p:spTree>
    <p:extLst>
      <p:ext uri="{BB962C8B-B14F-4D97-AF65-F5344CB8AC3E}">
        <p14:creationId xmlns:p14="http://schemas.microsoft.com/office/powerpoint/2010/main" val="180183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Från Palliativ</a:t>
            </a:r>
            <a:r>
              <a:rPr lang="sv-SE" baseline="0" dirty="0"/>
              <a:t> registret..</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5</a:t>
            </a:fld>
            <a:endParaRPr lang="sv-SE"/>
          </a:p>
        </p:txBody>
      </p:sp>
    </p:spTree>
    <p:extLst>
      <p:ext uri="{BB962C8B-B14F-4D97-AF65-F5344CB8AC3E}">
        <p14:creationId xmlns:p14="http://schemas.microsoft.com/office/powerpoint/2010/main" val="923248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58</a:t>
            </a:fld>
            <a:endParaRPr lang="sv-SE"/>
          </a:p>
        </p:txBody>
      </p:sp>
    </p:spTree>
    <p:extLst>
      <p:ext uri="{BB962C8B-B14F-4D97-AF65-F5344CB8AC3E}">
        <p14:creationId xmlns:p14="http://schemas.microsoft.com/office/powerpoint/2010/main" val="1872283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61</a:t>
            </a:fld>
            <a:endParaRPr lang="sv-SE"/>
          </a:p>
        </p:txBody>
      </p:sp>
    </p:spTree>
    <p:extLst>
      <p:ext uri="{BB962C8B-B14F-4D97-AF65-F5344CB8AC3E}">
        <p14:creationId xmlns:p14="http://schemas.microsoft.com/office/powerpoint/2010/main" val="1909439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 Skattningsskalor</a:t>
            </a:r>
          </a:p>
        </p:txBody>
      </p:sp>
      <p:sp>
        <p:nvSpPr>
          <p:cNvPr id="4" name="Platshållare för bildnummer 3"/>
          <p:cNvSpPr>
            <a:spLocks noGrp="1"/>
          </p:cNvSpPr>
          <p:nvPr>
            <p:ph type="sldNum" sz="quarter" idx="10"/>
          </p:nvPr>
        </p:nvSpPr>
        <p:spPr/>
        <p:txBody>
          <a:bodyPr/>
          <a:lstStyle/>
          <a:p>
            <a:fld id="{BA60E69B-7EFC-4DE1-A44C-4C6239430118}" type="slidenum">
              <a:rPr lang="sv-SE" smtClean="0"/>
              <a:t>63</a:t>
            </a:fld>
            <a:endParaRPr lang="sv-SE"/>
          </a:p>
        </p:txBody>
      </p:sp>
    </p:spTree>
    <p:extLst>
      <p:ext uri="{BB962C8B-B14F-4D97-AF65-F5344CB8AC3E}">
        <p14:creationId xmlns:p14="http://schemas.microsoft.com/office/powerpoint/2010/main" val="82220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6</a:t>
            </a:fld>
            <a:endParaRPr lang="sv-SE"/>
          </a:p>
        </p:txBody>
      </p:sp>
    </p:spTree>
    <p:extLst>
      <p:ext uri="{BB962C8B-B14F-4D97-AF65-F5344CB8AC3E}">
        <p14:creationId xmlns:p14="http://schemas.microsoft.com/office/powerpoint/2010/main" val="163093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Diskutera två</a:t>
            </a:r>
            <a:r>
              <a:rPr lang="sv-SE" baseline="0" dirty="0"/>
              <a:t> och två eller i smågrupper.</a:t>
            </a:r>
          </a:p>
          <a:p>
            <a:r>
              <a:rPr lang="sv-SE" baseline="0" dirty="0"/>
              <a:t>Tänk till efter egna erfarenheter, både privat och jobb.</a:t>
            </a:r>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7</a:t>
            </a:fld>
            <a:endParaRPr lang="sv-SE"/>
          </a:p>
        </p:txBody>
      </p:sp>
    </p:spTree>
    <p:extLst>
      <p:ext uri="{BB962C8B-B14F-4D97-AF65-F5344CB8AC3E}">
        <p14:creationId xmlns:p14="http://schemas.microsoft.com/office/powerpoint/2010/main" val="31848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8</a:t>
            </a:fld>
            <a:endParaRPr lang="sv-SE"/>
          </a:p>
        </p:txBody>
      </p:sp>
    </p:spTree>
    <p:extLst>
      <p:ext uri="{BB962C8B-B14F-4D97-AF65-F5344CB8AC3E}">
        <p14:creationId xmlns:p14="http://schemas.microsoft.com/office/powerpoint/2010/main" val="52645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Allmän palliativ vård ska alla kunna ge som har grundläggande kunskap i palliativ vård.</a:t>
            </a:r>
          </a:p>
          <a:p>
            <a:r>
              <a:rPr lang="sv-SE" baseline="0" dirty="0"/>
              <a:t>Specialiserad vård ges till patienter där allmän palliativ vård inte är tillräcklig, utan det krävs personal med särskild kunskap och kompetens. Ska finnas dygnet runt.</a:t>
            </a:r>
          </a:p>
          <a:p>
            <a:endParaRPr lang="sv-SE" baseline="0" dirty="0"/>
          </a:p>
          <a:p>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BA60E69B-7EFC-4DE1-A44C-4C6239430118}" type="slidenum">
              <a:rPr lang="sv-SE" smtClean="0"/>
              <a:t>9</a:t>
            </a:fld>
            <a:endParaRPr lang="sv-SE"/>
          </a:p>
        </p:txBody>
      </p:sp>
    </p:spTree>
    <p:extLst>
      <p:ext uri="{BB962C8B-B14F-4D97-AF65-F5344CB8AC3E}">
        <p14:creationId xmlns:p14="http://schemas.microsoft.com/office/powerpoint/2010/main" val="3986148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C74FF96-B108-4E22-B04E-C3F39D8ED19C}" type="datetimeFigureOut">
              <a:rPr lang="sv-SE" smtClean="0"/>
              <a:t>2022-10-31</a:t>
            </a:fld>
            <a:endParaRPr lang="sv-SE"/>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243A9B5-2E26-490F-A157-6C865E176309}" type="slidenum">
              <a:rPr lang="sv-SE" smtClean="0"/>
              <a:t>‹#›</a:t>
            </a:fld>
            <a:endParaRPr lang="sv-SE"/>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5736" y="6405150"/>
            <a:ext cx="446881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0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C74FF96-B108-4E22-B04E-C3F39D8ED19C}" type="datetimeFigureOut">
              <a:rPr lang="sv-SE" smtClean="0"/>
              <a:t>2022-10-31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43A9B5-2E26-490F-A157-6C865E176309}" type="slidenum">
              <a:rPr lang="sv-SE" smtClean="0"/>
              <a:t>‹#›</a:t>
            </a:fld>
            <a:endParaRPr lang="sv-SE"/>
          </a:p>
        </p:txBody>
      </p:sp>
    </p:spTree>
    <p:extLst>
      <p:ext uri="{BB962C8B-B14F-4D97-AF65-F5344CB8AC3E}">
        <p14:creationId xmlns:p14="http://schemas.microsoft.com/office/powerpoint/2010/main" val="217267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C74FF96-B108-4E22-B04E-C3F39D8ED19C}" type="datetimeFigureOut">
              <a:rPr lang="sv-SE" smtClean="0"/>
              <a:t>2022-10-31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43A9B5-2E26-490F-A157-6C865E176309}" type="slidenum">
              <a:rPr lang="sv-SE" smtClean="0"/>
              <a:t>‹#›</a:t>
            </a:fld>
            <a:endParaRPr lang="sv-SE"/>
          </a:p>
        </p:txBody>
      </p:sp>
    </p:spTree>
    <p:extLst>
      <p:ext uri="{BB962C8B-B14F-4D97-AF65-F5344CB8AC3E}">
        <p14:creationId xmlns:p14="http://schemas.microsoft.com/office/powerpoint/2010/main" val="222666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39"/>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073" indent="0" algn="ctr">
              <a:buNone/>
              <a:defRPr>
                <a:solidFill>
                  <a:schemeClr val="tx1">
                    <a:tint val="75000"/>
                  </a:schemeClr>
                </a:solidFill>
              </a:defRPr>
            </a:lvl2pPr>
            <a:lvl3pPr marL="912144" indent="0" algn="ctr">
              <a:buNone/>
              <a:defRPr>
                <a:solidFill>
                  <a:schemeClr val="tx1">
                    <a:tint val="75000"/>
                  </a:schemeClr>
                </a:solidFill>
              </a:defRPr>
            </a:lvl3pPr>
            <a:lvl4pPr marL="1368217" indent="0" algn="ctr">
              <a:buNone/>
              <a:defRPr>
                <a:solidFill>
                  <a:schemeClr val="tx1">
                    <a:tint val="75000"/>
                  </a:schemeClr>
                </a:solidFill>
              </a:defRPr>
            </a:lvl4pPr>
            <a:lvl5pPr marL="1824289" indent="0" algn="ctr">
              <a:buNone/>
              <a:defRPr>
                <a:solidFill>
                  <a:schemeClr val="tx1">
                    <a:tint val="75000"/>
                  </a:schemeClr>
                </a:solidFill>
              </a:defRPr>
            </a:lvl5pPr>
            <a:lvl6pPr marL="2280358" indent="0" algn="ctr">
              <a:buNone/>
              <a:defRPr>
                <a:solidFill>
                  <a:schemeClr val="tx1">
                    <a:tint val="75000"/>
                  </a:schemeClr>
                </a:solidFill>
              </a:defRPr>
            </a:lvl6pPr>
            <a:lvl7pPr marL="2736433" indent="0" algn="ctr">
              <a:buNone/>
              <a:defRPr>
                <a:solidFill>
                  <a:schemeClr val="tx1">
                    <a:tint val="75000"/>
                  </a:schemeClr>
                </a:solidFill>
              </a:defRPr>
            </a:lvl7pPr>
            <a:lvl8pPr marL="3192504" indent="0" algn="ctr">
              <a:buNone/>
              <a:defRPr>
                <a:solidFill>
                  <a:schemeClr val="tx1">
                    <a:tint val="75000"/>
                  </a:schemeClr>
                </a:solidFill>
              </a:defRPr>
            </a:lvl8pPr>
            <a:lvl9pPr marL="3648573"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8BA2AA2F-8B5B-4147-B5B4-AAE4EBE9B7C4}" type="datetimeFigureOut">
              <a:rPr lang="sv-SE" smtClean="0">
                <a:solidFill>
                  <a:prstClr val="black">
                    <a:tint val="75000"/>
                  </a:prstClr>
                </a:solidFill>
              </a:rPr>
              <a:pPr/>
              <a:t>2022-10-31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DC3B8E77-8E94-4D24-A01B-548399FADF1C}"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4874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BA2AA2F-8B5B-4147-B5B4-AAE4EBE9B7C4}" type="datetimeFigureOut">
              <a:rPr lang="sv-SE" smtClean="0">
                <a:solidFill>
                  <a:prstClr val="black">
                    <a:tint val="75000"/>
                  </a:prstClr>
                </a:solidFill>
              </a:rPr>
              <a:pPr/>
              <a:t>2022-10-31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DC3B8E77-8E94-4D24-A01B-548399FADF1C}"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09215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14"/>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073" indent="0">
              <a:buNone/>
              <a:defRPr sz="1800">
                <a:solidFill>
                  <a:schemeClr val="tx1">
                    <a:tint val="75000"/>
                  </a:schemeClr>
                </a:solidFill>
              </a:defRPr>
            </a:lvl2pPr>
            <a:lvl3pPr marL="912144" indent="0">
              <a:buNone/>
              <a:defRPr sz="1600">
                <a:solidFill>
                  <a:schemeClr val="tx1">
                    <a:tint val="75000"/>
                  </a:schemeClr>
                </a:solidFill>
              </a:defRPr>
            </a:lvl3pPr>
            <a:lvl4pPr marL="1368217" indent="0">
              <a:buNone/>
              <a:defRPr sz="1400">
                <a:solidFill>
                  <a:schemeClr val="tx1">
                    <a:tint val="75000"/>
                  </a:schemeClr>
                </a:solidFill>
              </a:defRPr>
            </a:lvl4pPr>
            <a:lvl5pPr marL="1824289" indent="0">
              <a:buNone/>
              <a:defRPr sz="1400">
                <a:solidFill>
                  <a:schemeClr val="tx1">
                    <a:tint val="75000"/>
                  </a:schemeClr>
                </a:solidFill>
              </a:defRPr>
            </a:lvl5pPr>
            <a:lvl6pPr marL="2280358" indent="0">
              <a:buNone/>
              <a:defRPr sz="1400">
                <a:solidFill>
                  <a:schemeClr val="tx1">
                    <a:tint val="75000"/>
                  </a:schemeClr>
                </a:solidFill>
              </a:defRPr>
            </a:lvl6pPr>
            <a:lvl7pPr marL="2736433" indent="0">
              <a:buNone/>
              <a:defRPr sz="1400">
                <a:solidFill>
                  <a:schemeClr val="tx1">
                    <a:tint val="75000"/>
                  </a:schemeClr>
                </a:solidFill>
              </a:defRPr>
            </a:lvl7pPr>
            <a:lvl8pPr marL="3192504" indent="0">
              <a:buNone/>
              <a:defRPr sz="1400">
                <a:solidFill>
                  <a:schemeClr val="tx1">
                    <a:tint val="75000"/>
                  </a:schemeClr>
                </a:solidFill>
              </a:defRPr>
            </a:lvl8pPr>
            <a:lvl9pPr marL="3648573"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8BA2AA2F-8B5B-4147-B5B4-AAE4EBE9B7C4}" type="datetimeFigureOut">
              <a:rPr lang="sv-SE" smtClean="0">
                <a:solidFill>
                  <a:prstClr val="black">
                    <a:tint val="75000"/>
                  </a:prstClr>
                </a:solidFill>
              </a:rPr>
              <a:pPr/>
              <a:t>2022-10-31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DC3B8E77-8E94-4D24-A01B-548399FADF1C}"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89820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8BA2AA2F-8B5B-4147-B5B4-AAE4EBE9B7C4}" type="datetimeFigureOut">
              <a:rPr lang="sv-SE" smtClean="0">
                <a:solidFill>
                  <a:prstClr val="black">
                    <a:tint val="75000"/>
                  </a:prstClr>
                </a:solidFill>
              </a:rPr>
              <a:pPr/>
              <a:t>2022-10-31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DC3B8E77-8E94-4D24-A01B-548399FADF1C}"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17109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6073" indent="0">
              <a:buNone/>
              <a:defRPr sz="2000" b="1"/>
            </a:lvl2pPr>
            <a:lvl3pPr marL="912144" indent="0">
              <a:buNone/>
              <a:defRPr sz="1800" b="1"/>
            </a:lvl3pPr>
            <a:lvl4pPr marL="1368217" indent="0">
              <a:buNone/>
              <a:defRPr sz="1600" b="1"/>
            </a:lvl4pPr>
            <a:lvl5pPr marL="1824289" indent="0">
              <a:buNone/>
              <a:defRPr sz="1600" b="1"/>
            </a:lvl5pPr>
            <a:lvl6pPr marL="2280358" indent="0">
              <a:buNone/>
              <a:defRPr sz="1600" b="1"/>
            </a:lvl6pPr>
            <a:lvl7pPr marL="2736433" indent="0">
              <a:buNone/>
              <a:defRPr sz="1600" b="1"/>
            </a:lvl7pPr>
            <a:lvl8pPr marL="3192504" indent="0">
              <a:buNone/>
              <a:defRPr sz="1600" b="1"/>
            </a:lvl8pPr>
            <a:lvl9pPr marL="3648573"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39" y="1535113"/>
            <a:ext cx="4041775" cy="639762"/>
          </a:xfrm>
        </p:spPr>
        <p:txBody>
          <a:bodyPr anchor="b"/>
          <a:lstStyle>
            <a:lvl1pPr marL="0" indent="0">
              <a:buNone/>
              <a:defRPr sz="2400" b="1"/>
            </a:lvl1pPr>
            <a:lvl2pPr marL="456073" indent="0">
              <a:buNone/>
              <a:defRPr sz="2000" b="1"/>
            </a:lvl2pPr>
            <a:lvl3pPr marL="912144" indent="0">
              <a:buNone/>
              <a:defRPr sz="1800" b="1"/>
            </a:lvl3pPr>
            <a:lvl4pPr marL="1368217" indent="0">
              <a:buNone/>
              <a:defRPr sz="1600" b="1"/>
            </a:lvl4pPr>
            <a:lvl5pPr marL="1824289" indent="0">
              <a:buNone/>
              <a:defRPr sz="1600" b="1"/>
            </a:lvl5pPr>
            <a:lvl6pPr marL="2280358" indent="0">
              <a:buNone/>
              <a:defRPr sz="1600" b="1"/>
            </a:lvl6pPr>
            <a:lvl7pPr marL="2736433" indent="0">
              <a:buNone/>
              <a:defRPr sz="1600" b="1"/>
            </a:lvl7pPr>
            <a:lvl8pPr marL="3192504" indent="0">
              <a:buNone/>
              <a:defRPr sz="1600" b="1"/>
            </a:lvl8pPr>
            <a:lvl9pPr marL="3648573"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8BA2AA2F-8B5B-4147-B5B4-AAE4EBE9B7C4}" type="datetimeFigureOut">
              <a:rPr lang="sv-SE" smtClean="0">
                <a:solidFill>
                  <a:prstClr val="black">
                    <a:tint val="75000"/>
                  </a:prstClr>
                </a:solidFill>
              </a:rPr>
              <a:pPr/>
              <a:t>2022-10-31</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DC3B8E77-8E94-4D24-A01B-548399FADF1C}"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4914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8BA2AA2F-8B5B-4147-B5B4-AAE4EBE9B7C4}" type="datetimeFigureOut">
              <a:rPr lang="sv-SE" smtClean="0">
                <a:solidFill>
                  <a:prstClr val="black">
                    <a:tint val="75000"/>
                  </a:prstClr>
                </a:solidFill>
              </a:rPr>
              <a:pPr/>
              <a:t>2022-10-31</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DC3B8E77-8E94-4D24-A01B-548399FADF1C}"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6463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BA2AA2F-8B5B-4147-B5B4-AAE4EBE9B7C4}" type="datetimeFigureOut">
              <a:rPr lang="sv-SE" smtClean="0">
                <a:solidFill>
                  <a:prstClr val="black">
                    <a:tint val="75000"/>
                  </a:prstClr>
                </a:solidFill>
              </a:rPr>
              <a:pPr/>
              <a:t>2022-10-31</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DC3B8E77-8E94-4D24-A01B-548399FADF1C}"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80621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14"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14" y="1435100"/>
            <a:ext cx="3008313" cy="4691063"/>
          </a:xfrm>
        </p:spPr>
        <p:txBody>
          <a:bodyPr/>
          <a:lstStyle>
            <a:lvl1pPr marL="0" indent="0">
              <a:buNone/>
              <a:defRPr sz="1400"/>
            </a:lvl1pPr>
            <a:lvl2pPr marL="456073" indent="0">
              <a:buNone/>
              <a:defRPr sz="1200"/>
            </a:lvl2pPr>
            <a:lvl3pPr marL="912144" indent="0">
              <a:buNone/>
              <a:defRPr sz="1000"/>
            </a:lvl3pPr>
            <a:lvl4pPr marL="1368217" indent="0">
              <a:buNone/>
              <a:defRPr sz="900"/>
            </a:lvl4pPr>
            <a:lvl5pPr marL="1824289" indent="0">
              <a:buNone/>
              <a:defRPr sz="900"/>
            </a:lvl5pPr>
            <a:lvl6pPr marL="2280358" indent="0">
              <a:buNone/>
              <a:defRPr sz="900"/>
            </a:lvl6pPr>
            <a:lvl7pPr marL="2736433" indent="0">
              <a:buNone/>
              <a:defRPr sz="900"/>
            </a:lvl7pPr>
            <a:lvl8pPr marL="3192504" indent="0">
              <a:buNone/>
              <a:defRPr sz="900"/>
            </a:lvl8pPr>
            <a:lvl9pPr marL="3648573"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BA2AA2F-8B5B-4147-B5B4-AAE4EBE9B7C4}" type="datetimeFigureOut">
              <a:rPr lang="sv-SE" smtClean="0">
                <a:solidFill>
                  <a:prstClr val="black">
                    <a:tint val="75000"/>
                  </a:prstClr>
                </a:solidFill>
              </a:rPr>
              <a:pPr/>
              <a:t>2022-10-31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DC3B8E77-8E94-4D24-A01B-548399FADF1C}"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4756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C74FF96-B108-4E22-B04E-C3F39D8ED19C}" type="datetimeFigureOut">
              <a:rPr lang="sv-SE" smtClean="0"/>
              <a:t>2022-10-31</a:t>
            </a:fld>
            <a:endParaRPr lang="sv-SE"/>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243A9B5-2E26-490F-A157-6C865E176309}" type="slidenum">
              <a:rPr lang="sv-SE" smtClean="0"/>
              <a:t>‹#›</a:t>
            </a:fld>
            <a:endParaRPr lang="sv-SE"/>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5736" y="6405150"/>
            <a:ext cx="446881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136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6073" indent="0">
              <a:buNone/>
              <a:defRPr sz="2800"/>
            </a:lvl2pPr>
            <a:lvl3pPr marL="912144" indent="0">
              <a:buNone/>
              <a:defRPr sz="2400"/>
            </a:lvl3pPr>
            <a:lvl4pPr marL="1368217" indent="0">
              <a:buNone/>
              <a:defRPr sz="2000"/>
            </a:lvl4pPr>
            <a:lvl5pPr marL="1824289" indent="0">
              <a:buNone/>
              <a:defRPr sz="2000"/>
            </a:lvl5pPr>
            <a:lvl6pPr marL="2280358" indent="0">
              <a:buNone/>
              <a:defRPr sz="2000"/>
            </a:lvl6pPr>
            <a:lvl7pPr marL="2736433" indent="0">
              <a:buNone/>
              <a:defRPr sz="2000"/>
            </a:lvl7pPr>
            <a:lvl8pPr marL="3192504" indent="0">
              <a:buNone/>
              <a:defRPr sz="2000"/>
            </a:lvl8pPr>
            <a:lvl9pPr marL="3648573"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6073" indent="0">
              <a:buNone/>
              <a:defRPr sz="1200"/>
            </a:lvl2pPr>
            <a:lvl3pPr marL="912144" indent="0">
              <a:buNone/>
              <a:defRPr sz="1000"/>
            </a:lvl3pPr>
            <a:lvl4pPr marL="1368217" indent="0">
              <a:buNone/>
              <a:defRPr sz="900"/>
            </a:lvl4pPr>
            <a:lvl5pPr marL="1824289" indent="0">
              <a:buNone/>
              <a:defRPr sz="900"/>
            </a:lvl5pPr>
            <a:lvl6pPr marL="2280358" indent="0">
              <a:buNone/>
              <a:defRPr sz="900"/>
            </a:lvl6pPr>
            <a:lvl7pPr marL="2736433" indent="0">
              <a:buNone/>
              <a:defRPr sz="900"/>
            </a:lvl7pPr>
            <a:lvl8pPr marL="3192504" indent="0">
              <a:buNone/>
              <a:defRPr sz="900"/>
            </a:lvl8pPr>
            <a:lvl9pPr marL="3648573"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BA2AA2F-8B5B-4147-B5B4-AAE4EBE9B7C4}" type="datetimeFigureOut">
              <a:rPr lang="sv-SE" smtClean="0">
                <a:solidFill>
                  <a:prstClr val="black">
                    <a:tint val="75000"/>
                  </a:prstClr>
                </a:solidFill>
              </a:rPr>
              <a:pPr/>
              <a:t>2022-10-31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DC3B8E77-8E94-4D24-A01B-548399FADF1C}"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28591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BA2AA2F-8B5B-4147-B5B4-AAE4EBE9B7C4}" type="datetimeFigureOut">
              <a:rPr lang="sv-SE" smtClean="0">
                <a:solidFill>
                  <a:prstClr val="black">
                    <a:tint val="75000"/>
                  </a:prstClr>
                </a:solidFill>
              </a:rPr>
              <a:pPr/>
              <a:t>2022-10-31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DC3B8E77-8E94-4D24-A01B-548399FADF1C}"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729097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3"/>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43"/>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BA2AA2F-8B5B-4147-B5B4-AAE4EBE9B7C4}" type="datetimeFigureOut">
              <a:rPr lang="sv-SE" smtClean="0">
                <a:solidFill>
                  <a:prstClr val="black">
                    <a:tint val="75000"/>
                  </a:prstClr>
                </a:solidFill>
              </a:rPr>
              <a:pPr/>
              <a:t>2022-10-31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DC3B8E77-8E94-4D24-A01B-548399FADF1C}"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31207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979618" y="274639"/>
            <a:ext cx="6707187" cy="1143000"/>
          </a:xfrm>
        </p:spPr>
        <p:txBody>
          <a:bodyPr/>
          <a:lstStyle/>
          <a:p>
            <a:r>
              <a:rPr lang="sv-SE"/>
              <a:t>Klicka här för att ändra format</a:t>
            </a:r>
          </a:p>
        </p:txBody>
      </p:sp>
      <p:sp>
        <p:nvSpPr>
          <p:cNvPr id="3" name="Platshållare för text 2"/>
          <p:cNvSpPr>
            <a:spLocks noGrp="1"/>
          </p:cNvSpPr>
          <p:nvPr>
            <p:ph type="body" sz="half" idx="1"/>
          </p:nvPr>
        </p:nvSpPr>
        <p:spPr>
          <a:xfrm>
            <a:off x="457200" y="1600200"/>
            <a:ext cx="40386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solidFill>
                <a:prstClr val="black">
                  <a:lumMod val="50000"/>
                  <a:lumOff val="50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sv-SE">
                <a:solidFill>
                  <a:prstClr val="black">
                    <a:lumMod val="50000"/>
                    <a:lumOff val="50000"/>
                  </a:prstClr>
                </a:solidFill>
              </a:rPr>
              <a:t>www.palliativ.se</a:t>
            </a:r>
          </a:p>
        </p:txBody>
      </p:sp>
      <p:sp>
        <p:nvSpPr>
          <p:cNvPr id="7" name="Rectangle 6"/>
          <p:cNvSpPr>
            <a:spLocks noGrp="1" noChangeArrowheads="1"/>
          </p:cNvSpPr>
          <p:nvPr>
            <p:ph type="sldNum" sz="quarter" idx="12"/>
          </p:nvPr>
        </p:nvSpPr>
        <p:spPr>
          <a:ln/>
        </p:spPr>
        <p:txBody>
          <a:bodyPr/>
          <a:lstStyle>
            <a:lvl1pPr>
              <a:defRPr/>
            </a:lvl1pPr>
          </a:lstStyle>
          <a:p>
            <a:pPr>
              <a:defRPr/>
            </a:pPr>
            <a:fld id="{F1DB5D9D-D9B4-4047-B59A-ABC7EA6707AA}" type="slidenum">
              <a:rPr lang="sv-SE">
                <a:solidFill>
                  <a:prstClr val="black">
                    <a:lumMod val="50000"/>
                    <a:lumOff val="50000"/>
                  </a:prstClr>
                </a:solidFill>
              </a:rPr>
              <a:pPr>
                <a:defRPr/>
              </a:pPr>
              <a:t>‹#›</a:t>
            </a:fld>
            <a:endParaRPr lang="sv-SE">
              <a:solidFill>
                <a:prstClr val="black">
                  <a:lumMod val="50000"/>
                  <a:lumOff val="50000"/>
                </a:prstClr>
              </a:solidFill>
            </a:endParaRPr>
          </a:p>
        </p:txBody>
      </p:sp>
    </p:spTree>
    <p:extLst>
      <p:ext uri="{BB962C8B-B14F-4D97-AF65-F5344CB8AC3E}">
        <p14:creationId xmlns:p14="http://schemas.microsoft.com/office/powerpoint/2010/main" val="243736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C74FF96-B108-4E22-B04E-C3F39D8ED19C}" type="datetimeFigureOut">
              <a:rPr lang="sv-SE" smtClean="0"/>
              <a:t>2022-10-31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243A9B5-2E26-490F-A157-6C865E176309}" type="slidenum">
              <a:rPr lang="sv-SE" smtClean="0"/>
              <a:t>‹#›</a:t>
            </a:fld>
            <a:endParaRPr lang="sv-SE"/>
          </a:p>
        </p:txBody>
      </p:sp>
    </p:spTree>
    <p:extLst>
      <p:ext uri="{BB962C8B-B14F-4D97-AF65-F5344CB8AC3E}">
        <p14:creationId xmlns:p14="http://schemas.microsoft.com/office/powerpoint/2010/main" val="359102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C74FF96-B108-4E22-B04E-C3F39D8ED19C}" type="datetimeFigureOut">
              <a:rPr lang="sv-SE" smtClean="0"/>
              <a:t>2022-10-31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43A9B5-2E26-490F-A157-6C865E176309}" type="slidenum">
              <a:rPr lang="sv-SE" smtClean="0"/>
              <a:t>‹#›</a:t>
            </a:fld>
            <a:endParaRPr lang="sv-SE"/>
          </a:p>
        </p:txBody>
      </p:sp>
    </p:spTree>
    <p:extLst>
      <p:ext uri="{BB962C8B-B14F-4D97-AF65-F5344CB8AC3E}">
        <p14:creationId xmlns:p14="http://schemas.microsoft.com/office/powerpoint/2010/main" val="205344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C74FF96-B108-4E22-B04E-C3F39D8ED19C}" type="datetimeFigureOut">
              <a:rPr lang="sv-SE" smtClean="0"/>
              <a:t>2022-10-31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243A9B5-2E26-490F-A157-6C865E176309}" type="slidenum">
              <a:rPr lang="sv-SE" smtClean="0"/>
              <a:t>‹#›</a:t>
            </a:fld>
            <a:endParaRPr lang="sv-SE"/>
          </a:p>
        </p:txBody>
      </p:sp>
    </p:spTree>
    <p:extLst>
      <p:ext uri="{BB962C8B-B14F-4D97-AF65-F5344CB8AC3E}">
        <p14:creationId xmlns:p14="http://schemas.microsoft.com/office/powerpoint/2010/main" val="38962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C74FF96-B108-4E22-B04E-C3F39D8ED19C}" type="datetimeFigureOut">
              <a:rPr lang="sv-SE" smtClean="0"/>
              <a:t>2022-10-31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243A9B5-2E26-490F-A157-6C865E176309}" type="slidenum">
              <a:rPr lang="sv-SE" smtClean="0"/>
              <a:t>‹#›</a:t>
            </a:fld>
            <a:endParaRPr lang="sv-SE"/>
          </a:p>
        </p:txBody>
      </p:sp>
    </p:spTree>
    <p:extLst>
      <p:ext uri="{BB962C8B-B14F-4D97-AF65-F5344CB8AC3E}">
        <p14:creationId xmlns:p14="http://schemas.microsoft.com/office/powerpoint/2010/main" val="326041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C74FF96-B108-4E22-B04E-C3F39D8ED19C}" type="datetimeFigureOut">
              <a:rPr lang="sv-SE" smtClean="0"/>
              <a:t>2022-10-31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243A9B5-2E26-490F-A157-6C865E176309}" type="slidenum">
              <a:rPr lang="sv-SE" smtClean="0"/>
              <a:t>‹#›</a:t>
            </a:fld>
            <a:endParaRPr lang="sv-SE"/>
          </a:p>
        </p:txBody>
      </p:sp>
    </p:spTree>
    <p:extLst>
      <p:ext uri="{BB962C8B-B14F-4D97-AF65-F5344CB8AC3E}">
        <p14:creationId xmlns:p14="http://schemas.microsoft.com/office/powerpoint/2010/main" val="22627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C74FF96-B108-4E22-B04E-C3F39D8ED19C}" type="datetimeFigureOut">
              <a:rPr lang="sv-SE" smtClean="0"/>
              <a:t>2022-10-31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43A9B5-2E26-490F-A157-6C865E176309}" type="slidenum">
              <a:rPr lang="sv-SE" smtClean="0"/>
              <a:t>‹#›</a:t>
            </a:fld>
            <a:endParaRPr lang="sv-SE"/>
          </a:p>
        </p:txBody>
      </p:sp>
    </p:spTree>
    <p:extLst>
      <p:ext uri="{BB962C8B-B14F-4D97-AF65-F5344CB8AC3E}">
        <p14:creationId xmlns:p14="http://schemas.microsoft.com/office/powerpoint/2010/main" val="427385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C74FF96-B108-4E22-B04E-C3F39D8ED19C}" type="datetimeFigureOut">
              <a:rPr lang="sv-SE" smtClean="0"/>
              <a:t>2022-10-31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243A9B5-2E26-490F-A157-6C865E176309}" type="slidenum">
              <a:rPr lang="sv-SE" smtClean="0"/>
              <a:t>‹#›</a:t>
            </a:fld>
            <a:endParaRPr lang="sv-SE"/>
          </a:p>
        </p:txBody>
      </p:sp>
    </p:spTree>
    <p:extLst>
      <p:ext uri="{BB962C8B-B14F-4D97-AF65-F5344CB8AC3E}">
        <p14:creationId xmlns:p14="http://schemas.microsoft.com/office/powerpoint/2010/main" val="96032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4FF96-B108-4E22-B04E-C3F39D8ED19C}" type="datetimeFigureOut">
              <a:rPr lang="sv-SE" smtClean="0"/>
              <a:t>2022-10-31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3A9B5-2E26-490F-A157-6C865E176309}" type="slidenum">
              <a:rPr lang="sv-SE" smtClean="0"/>
              <a:t>‹#›</a:t>
            </a:fld>
            <a:endParaRPr lang="sv-SE"/>
          </a:p>
        </p:txBody>
      </p:sp>
    </p:spTree>
    <p:extLst>
      <p:ext uri="{BB962C8B-B14F-4D97-AF65-F5344CB8AC3E}">
        <p14:creationId xmlns:p14="http://schemas.microsoft.com/office/powerpoint/2010/main" val="2052312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9"/>
            <a:ext cx="8229600" cy="1143000"/>
          </a:xfrm>
          <a:prstGeom prst="rect">
            <a:avLst/>
          </a:prstGeom>
        </p:spPr>
        <p:txBody>
          <a:bodyPr vert="horz" lIns="91216" tIns="45608" rIns="91216" bIns="45608"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216" tIns="45608" rIns="91216" bIns="45608"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1" y="6356364"/>
            <a:ext cx="2133600" cy="365125"/>
          </a:xfrm>
          <a:prstGeom prst="rect">
            <a:avLst/>
          </a:prstGeom>
        </p:spPr>
        <p:txBody>
          <a:bodyPr vert="horz" lIns="91216" tIns="45608" rIns="91216" bIns="45608" rtlCol="0" anchor="ctr"/>
          <a:lstStyle>
            <a:lvl1pPr algn="l">
              <a:defRPr sz="1200">
                <a:solidFill>
                  <a:schemeClr val="tx1">
                    <a:tint val="75000"/>
                  </a:schemeClr>
                </a:solidFill>
              </a:defRPr>
            </a:lvl1pPr>
          </a:lstStyle>
          <a:p>
            <a:pPr defTabSz="912144"/>
            <a:fld id="{8BA2AA2F-8B5B-4147-B5B4-AAE4EBE9B7C4}" type="datetimeFigureOut">
              <a:rPr lang="sv-SE" smtClean="0">
                <a:solidFill>
                  <a:prstClr val="black">
                    <a:tint val="75000"/>
                  </a:prstClr>
                </a:solidFill>
              </a:rPr>
              <a:pPr defTabSz="912144"/>
              <a:t>2022-10-31</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3" y="6356364"/>
            <a:ext cx="2895600" cy="365125"/>
          </a:xfrm>
          <a:prstGeom prst="rect">
            <a:avLst/>
          </a:prstGeom>
        </p:spPr>
        <p:txBody>
          <a:bodyPr vert="horz" lIns="91216" tIns="45608" rIns="91216" bIns="45608" rtlCol="0" anchor="ctr"/>
          <a:lstStyle>
            <a:lvl1pPr algn="ctr">
              <a:defRPr sz="1200">
                <a:solidFill>
                  <a:schemeClr val="tx1">
                    <a:tint val="75000"/>
                  </a:schemeClr>
                </a:solidFill>
              </a:defRPr>
            </a:lvl1pPr>
          </a:lstStyle>
          <a:p>
            <a:pPr defTabSz="912144"/>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64"/>
            <a:ext cx="2133600" cy="365125"/>
          </a:xfrm>
          <a:prstGeom prst="rect">
            <a:avLst/>
          </a:prstGeom>
        </p:spPr>
        <p:txBody>
          <a:bodyPr vert="horz" lIns="91216" tIns="45608" rIns="91216" bIns="45608" rtlCol="0" anchor="ctr"/>
          <a:lstStyle>
            <a:lvl1pPr algn="r">
              <a:defRPr sz="1200">
                <a:solidFill>
                  <a:schemeClr val="tx1">
                    <a:tint val="75000"/>
                  </a:schemeClr>
                </a:solidFill>
              </a:defRPr>
            </a:lvl1pPr>
          </a:lstStyle>
          <a:p>
            <a:pPr defTabSz="912144"/>
            <a:fld id="{DC3B8E77-8E94-4D24-A01B-548399FADF1C}" type="slidenum">
              <a:rPr lang="sv-SE" smtClean="0">
                <a:solidFill>
                  <a:prstClr val="black">
                    <a:tint val="75000"/>
                  </a:prstClr>
                </a:solidFill>
              </a:rPr>
              <a:pPr defTabSz="912144"/>
              <a:t>‹#›</a:t>
            </a:fld>
            <a:endParaRPr lang="sv-SE">
              <a:solidFill>
                <a:prstClr val="black">
                  <a:tint val="75000"/>
                </a:prstClr>
              </a:solidFill>
            </a:endParaRPr>
          </a:p>
        </p:txBody>
      </p:sp>
    </p:spTree>
    <p:extLst>
      <p:ext uri="{BB962C8B-B14F-4D97-AF65-F5344CB8AC3E}">
        <p14:creationId xmlns:p14="http://schemas.microsoft.com/office/powerpoint/2010/main" val="3625795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2144" rtl="0" eaLnBrk="1" latinLnBrk="0" hangingPunct="1">
        <a:spcBef>
          <a:spcPct val="0"/>
        </a:spcBef>
        <a:buNone/>
        <a:defRPr sz="4400" kern="1200">
          <a:solidFill>
            <a:schemeClr val="tx1"/>
          </a:solidFill>
          <a:latin typeface="+mj-lt"/>
          <a:ea typeface="+mj-ea"/>
          <a:cs typeface="+mj-cs"/>
        </a:defRPr>
      </a:lvl1pPr>
    </p:titleStyle>
    <p:bodyStyle>
      <a:lvl1pPr marL="342052" indent="-342052" algn="l" defTabSz="91214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116" indent="-285050" algn="l" defTabSz="91214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0180" indent="-228035" algn="l" defTabSz="91214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6252" indent="-228035" algn="l" defTabSz="91214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2326" indent="-228035" algn="l" defTabSz="91214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8396" indent="-228035" algn="l" defTabSz="912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467" indent="-228035" algn="l" defTabSz="912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0540" indent="-228035" algn="l" defTabSz="912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6612" indent="-228035" algn="l" defTabSz="9121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2144" rtl="0" eaLnBrk="1" latinLnBrk="0" hangingPunct="1">
        <a:defRPr sz="1800" kern="1200">
          <a:solidFill>
            <a:schemeClr val="tx1"/>
          </a:solidFill>
          <a:latin typeface="+mn-lt"/>
          <a:ea typeface="+mn-ea"/>
          <a:cs typeface="+mn-cs"/>
        </a:defRPr>
      </a:lvl1pPr>
      <a:lvl2pPr marL="456073" algn="l" defTabSz="912144" rtl="0" eaLnBrk="1" latinLnBrk="0" hangingPunct="1">
        <a:defRPr sz="1800" kern="1200">
          <a:solidFill>
            <a:schemeClr val="tx1"/>
          </a:solidFill>
          <a:latin typeface="+mn-lt"/>
          <a:ea typeface="+mn-ea"/>
          <a:cs typeface="+mn-cs"/>
        </a:defRPr>
      </a:lvl2pPr>
      <a:lvl3pPr marL="912144" algn="l" defTabSz="912144" rtl="0" eaLnBrk="1" latinLnBrk="0" hangingPunct="1">
        <a:defRPr sz="1800" kern="1200">
          <a:solidFill>
            <a:schemeClr val="tx1"/>
          </a:solidFill>
          <a:latin typeface="+mn-lt"/>
          <a:ea typeface="+mn-ea"/>
          <a:cs typeface="+mn-cs"/>
        </a:defRPr>
      </a:lvl3pPr>
      <a:lvl4pPr marL="1368217" algn="l" defTabSz="912144" rtl="0" eaLnBrk="1" latinLnBrk="0" hangingPunct="1">
        <a:defRPr sz="1800" kern="1200">
          <a:solidFill>
            <a:schemeClr val="tx1"/>
          </a:solidFill>
          <a:latin typeface="+mn-lt"/>
          <a:ea typeface="+mn-ea"/>
          <a:cs typeface="+mn-cs"/>
        </a:defRPr>
      </a:lvl4pPr>
      <a:lvl5pPr marL="1824289" algn="l" defTabSz="912144" rtl="0" eaLnBrk="1" latinLnBrk="0" hangingPunct="1">
        <a:defRPr sz="1800" kern="1200">
          <a:solidFill>
            <a:schemeClr val="tx1"/>
          </a:solidFill>
          <a:latin typeface="+mn-lt"/>
          <a:ea typeface="+mn-ea"/>
          <a:cs typeface="+mn-cs"/>
        </a:defRPr>
      </a:lvl5pPr>
      <a:lvl6pPr marL="2280358" algn="l" defTabSz="912144" rtl="0" eaLnBrk="1" latinLnBrk="0" hangingPunct="1">
        <a:defRPr sz="1800" kern="1200">
          <a:solidFill>
            <a:schemeClr val="tx1"/>
          </a:solidFill>
          <a:latin typeface="+mn-lt"/>
          <a:ea typeface="+mn-ea"/>
          <a:cs typeface="+mn-cs"/>
        </a:defRPr>
      </a:lvl6pPr>
      <a:lvl7pPr marL="2736433" algn="l" defTabSz="912144" rtl="0" eaLnBrk="1" latinLnBrk="0" hangingPunct="1">
        <a:defRPr sz="1800" kern="1200">
          <a:solidFill>
            <a:schemeClr val="tx1"/>
          </a:solidFill>
          <a:latin typeface="+mn-lt"/>
          <a:ea typeface="+mn-ea"/>
          <a:cs typeface="+mn-cs"/>
        </a:defRPr>
      </a:lvl7pPr>
      <a:lvl8pPr marL="3192504" algn="l" defTabSz="912144" rtl="0" eaLnBrk="1" latinLnBrk="0" hangingPunct="1">
        <a:defRPr sz="1800" kern="1200">
          <a:solidFill>
            <a:schemeClr val="tx1"/>
          </a:solidFill>
          <a:latin typeface="+mn-lt"/>
          <a:ea typeface="+mn-ea"/>
          <a:cs typeface="+mn-cs"/>
        </a:defRPr>
      </a:lvl8pPr>
      <a:lvl9pPr marL="3648573" algn="l" defTabSz="9121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www.palliativ.s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www.internetodontologi.se/dyn_main.asp?page=268" TargetMode="External"/><Relationship Id="rId4" Type="http://schemas.openxmlformats.org/officeDocument/2006/relationships/hyperlink" Target="http://www.dio-nutrition.se/"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9" y="-30252"/>
            <a:ext cx="9210859" cy="688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ctrTitle"/>
          </p:nvPr>
        </p:nvSpPr>
        <p:spPr>
          <a:xfrm>
            <a:off x="652370" y="3284984"/>
            <a:ext cx="7772400" cy="1470025"/>
          </a:xfrm>
        </p:spPr>
        <p:txBody>
          <a:bodyPr/>
          <a:lstStyle/>
          <a:p>
            <a:r>
              <a:rPr lang="sv-SE" i="1" dirty="0">
                <a:solidFill>
                  <a:schemeClr val="bg1"/>
                </a:solidFill>
              </a:rPr>
              <a:t>Palliativ vård i livets sista tid</a:t>
            </a:r>
          </a:p>
        </p:txBody>
      </p:sp>
      <p:sp>
        <p:nvSpPr>
          <p:cNvPr id="7" name="Underrubrik 2"/>
          <p:cNvSpPr txBox="1">
            <a:spLocks/>
          </p:cNvSpPr>
          <p:nvPr/>
        </p:nvSpPr>
        <p:spPr>
          <a:xfrm>
            <a:off x="1414497" y="4653136"/>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v-SE" dirty="0">
                <a:solidFill>
                  <a:schemeClr val="bg1"/>
                </a:solidFill>
              </a:rPr>
              <a:t>Utbildning för vårdpersonal</a:t>
            </a:r>
          </a:p>
        </p:txBody>
      </p:sp>
    </p:spTree>
    <p:extLst>
      <p:ext uri="{BB962C8B-B14F-4D97-AF65-F5344CB8AC3E}">
        <p14:creationId xmlns:p14="http://schemas.microsoft.com/office/powerpoint/2010/main" val="2104913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l"/>
            <a:r>
              <a:rPr lang="sv-SE" dirty="0"/>
              <a:t>Organisation</a:t>
            </a:r>
          </a:p>
        </p:txBody>
      </p:sp>
      <p:sp>
        <p:nvSpPr>
          <p:cNvPr id="3" name="Platshållare för innehåll 2"/>
          <p:cNvSpPr>
            <a:spLocks noGrp="1"/>
          </p:cNvSpPr>
          <p:nvPr>
            <p:ph idx="1"/>
          </p:nvPr>
        </p:nvSpPr>
        <p:spPr>
          <a:xfrm>
            <a:off x="457200" y="1772816"/>
            <a:ext cx="8229600" cy="4353347"/>
          </a:xfrm>
        </p:spPr>
        <p:txBody>
          <a:bodyPr>
            <a:normAutofit/>
          </a:bodyPr>
          <a:lstStyle/>
          <a:p>
            <a:r>
              <a:rPr lang="sv-SE" sz="2800" dirty="0"/>
              <a:t>Hemmet</a:t>
            </a:r>
          </a:p>
          <a:p>
            <a:r>
              <a:rPr lang="sv-SE" sz="2800" dirty="0"/>
              <a:t>Särskilt boende, korttidsboende</a:t>
            </a:r>
          </a:p>
          <a:p>
            <a:r>
              <a:rPr lang="sv-SE" sz="2800" dirty="0"/>
              <a:t>Palliativa allmänna vårdavdelningen i Falkenberg</a:t>
            </a:r>
          </a:p>
          <a:p>
            <a:r>
              <a:rPr lang="sv-SE" sz="2800" dirty="0"/>
              <a:t>Allmänna palliativa vårdplatser på medicinkliniken i Kungsbacka</a:t>
            </a:r>
          </a:p>
          <a:p>
            <a:r>
              <a:rPr lang="sv-SE" sz="2800" dirty="0"/>
              <a:t>Sjukhuset</a:t>
            </a:r>
          </a:p>
          <a:p>
            <a:r>
              <a:rPr lang="sv-SE" sz="2800" dirty="0"/>
              <a:t>PKT</a:t>
            </a:r>
          </a:p>
        </p:txBody>
      </p:sp>
      <p:sp>
        <p:nvSpPr>
          <p:cNvPr id="4" name="AutoShape 2" descr="Bildresultat för stuga"/>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5" name="Bildobjekt 4"/>
          <p:cNvPicPr>
            <a:picLocks noChangeAspect="1"/>
          </p:cNvPicPr>
          <p:nvPr/>
        </p:nvPicPr>
        <p:blipFill>
          <a:blip r:embed="rId3"/>
          <a:stretch>
            <a:fillRect/>
          </a:stretch>
        </p:blipFill>
        <p:spPr>
          <a:xfrm>
            <a:off x="5508104" y="4149080"/>
            <a:ext cx="2835399" cy="1977083"/>
          </a:xfrm>
          <a:prstGeom prst="ellipse">
            <a:avLst/>
          </a:prstGeom>
          <a:ln>
            <a:noFill/>
          </a:ln>
          <a:effectLst>
            <a:softEdge rad="112500"/>
          </a:effectLst>
        </p:spPr>
      </p:pic>
    </p:spTree>
    <p:extLst>
      <p:ext uri="{BB962C8B-B14F-4D97-AF65-F5344CB8AC3E}">
        <p14:creationId xmlns:p14="http://schemas.microsoft.com/office/powerpoint/2010/main" val="179553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3B519E-C196-17C3-42C5-6F581281ABA6}"/>
              </a:ext>
            </a:extLst>
          </p:cNvPr>
          <p:cNvSpPr>
            <a:spLocks noGrp="1"/>
          </p:cNvSpPr>
          <p:nvPr>
            <p:ph type="title"/>
          </p:nvPr>
        </p:nvSpPr>
        <p:spPr>
          <a:xfrm>
            <a:off x="457200" y="274638"/>
            <a:ext cx="8229600" cy="1282154"/>
          </a:xfrm>
        </p:spPr>
        <p:txBody>
          <a:bodyPr>
            <a:normAutofit/>
          </a:bodyPr>
          <a:lstStyle/>
          <a:p>
            <a:pPr algn="l"/>
            <a:r>
              <a:rPr lang="sv-SE" dirty="0"/>
              <a:t>De fyra hörnstenarna</a:t>
            </a:r>
          </a:p>
        </p:txBody>
      </p:sp>
      <p:pic>
        <p:nvPicPr>
          <p:cNvPr id="3074" name="Picture 2" descr="Fyra pusselbitar med klippning Affischer på vägg • Affischer montera,  syfte, bit | myloview.se">
            <a:extLst>
              <a:ext uri="{FF2B5EF4-FFF2-40B4-BE49-F238E27FC236}">
                <a16:creationId xmlns:a16="http://schemas.microsoft.com/office/drawing/2014/main" id="{46B0B654-E13C-B168-4F9E-6A4C51F4EA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2227169"/>
            <a:ext cx="5472608" cy="3960441"/>
          </a:xfrm>
          <a:prstGeom prst="rect">
            <a:avLst/>
          </a:prstGeom>
          <a:noFill/>
          <a:extLst>
            <a:ext uri="{909E8E84-426E-40DD-AFC4-6F175D3DCCD1}">
              <a14:hiddenFill xmlns:a14="http://schemas.microsoft.com/office/drawing/2010/main">
                <a:solidFill>
                  <a:srgbClr val="FFFFFF"/>
                </a:solidFill>
              </a14:hiddenFill>
            </a:ext>
          </a:extLst>
        </p:spPr>
      </p:pic>
      <p:sp>
        <p:nvSpPr>
          <p:cNvPr id="5" name="Ellips 4">
            <a:extLst>
              <a:ext uri="{FF2B5EF4-FFF2-40B4-BE49-F238E27FC236}">
                <a16:creationId xmlns:a16="http://schemas.microsoft.com/office/drawing/2014/main" id="{08C9B900-249E-929B-9CCB-DB8510BC4B90}"/>
              </a:ext>
            </a:extLst>
          </p:cNvPr>
          <p:cNvSpPr/>
          <p:nvPr/>
        </p:nvSpPr>
        <p:spPr>
          <a:xfrm>
            <a:off x="611560" y="2925236"/>
            <a:ext cx="2880320" cy="10075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Symtomkontroll</a:t>
            </a:r>
          </a:p>
        </p:txBody>
      </p:sp>
      <p:sp>
        <p:nvSpPr>
          <p:cNvPr id="6" name="Ellips 5">
            <a:extLst>
              <a:ext uri="{FF2B5EF4-FFF2-40B4-BE49-F238E27FC236}">
                <a16:creationId xmlns:a16="http://schemas.microsoft.com/office/drawing/2014/main" id="{81DC0198-BDF4-B6B1-69DF-570AC475CAF6}"/>
              </a:ext>
            </a:extLst>
          </p:cNvPr>
          <p:cNvSpPr/>
          <p:nvPr/>
        </p:nvSpPr>
        <p:spPr>
          <a:xfrm>
            <a:off x="539552" y="4437112"/>
            <a:ext cx="2880320" cy="10075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Närståendestöd</a:t>
            </a:r>
          </a:p>
        </p:txBody>
      </p:sp>
      <p:sp>
        <p:nvSpPr>
          <p:cNvPr id="9" name="Ellips 8">
            <a:extLst>
              <a:ext uri="{FF2B5EF4-FFF2-40B4-BE49-F238E27FC236}">
                <a16:creationId xmlns:a16="http://schemas.microsoft.com/office/drawing/2014/main" id="{B550F6F9-A695-4BF5-76F3-3192EACD6A4D}"/>
              </a:ext>
            </a:extLst>
          </p:cNvPr>
          <p:cNvSpPr/>
          <p:nvPr/>
        </p:nvSpPr>
        <p:spPr>
          <a:xfrm>
            <a:off x="5652120" y="2925236"/>
            <a:ext cx="2880320" cy="10075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Kommunikation/</a:t>
            </a:r>
          </a:p>
          <a:p>
            <a:pPr algn="ctr"/>
            <a:r>
              <a:rPr lang="sv-SE" dirty="0"/>
              <a:t>relation</a:t>
            </a:r>
          </a:p>
        </p:txBody>
      </p:sp>
      <p:sp>
        <p:nvSpPr>
          <p:cNvPr id="10" name="Ellips 9">
            <a:extLst>
              <a:ext uri="{FF2B5EF4-FFF2-40B4-BE49-F238E27FC236}">
                <a16:creationId xmlns:a16="http://schemas.microsoft.com/office/drawing/2014/main" id="{7E274249-F1F9-618D-60DD-36AA25F42ED3}"/>
              </a:ext>
            </a:extLst>
          </p:cNvPr>
          <p:cNvSpPr/>
          <p:nvPr/>
        </p:nvSpPr>
        <p:spPr>
          <a:xfrm>
            <a:off x="5652120" y="4437112"/>
            <a:ext cx="2808312" cy="10075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Teamarbete</a:t>
            </a:r>
          </a:p>
        </p:txBody>
      </p:sp>
    </p:spTree>
    <p:extLst>
      <p:ext uri="{BB962C8B-B14F-4D97-AF65-F5344CB8AC3E}">
        <p14:creationId xmlns:p14="http://schemas.microsoft.com/office/powerpoint/2010/main" val="2029961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r>
              <a:rPr lang="sv-SE" dirty="0"/>
              <a:t>Vanliga symtom i livets slutskede </a:t>
            </a:r>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84168" y="1618008"/>
            <a:ext cx="2389076" cy="16619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4153673"/>
            <a:ext cx="2805237" cy="1809378"/>
          </a:xfrm>
          <a:prstGeom prst="ellipse">
            <a:avLst/>
          </a:prstGeom>
          <a:ln>
            <a:noFill/>
          </a:ln>
          <a:effectLst>
            <a:softEdge rad="112500"/>
          </a:effectLst>
        </p:spPr>
      </p:pic>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2420888"/>
            <a:ext cx="2478229" cy="1325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Bildobjekt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3990637"/>
            <a:ext cx="2506629" cy="2004381"/>
          </a:xfrm>
          <a:prstGeom prst="ellipse">
            <a:avLst/>
          </a:prstGeom>
          <a:ln>
            <a:noFill/>
          </a:ln>
          <a:effectLst>
            <a:softEdge rad="112500"/>
          </a:effectLst>
        </p:spPr>
      </p:pic>
      <p:pic>
        <p:nvPicPr>
          <p:cNvPr id="8" name="Bildobjekt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156" y="1448866"/>
            <a:ext cx="1905000" cy="2000250"/>
          </a:xfrm>
          <a:prstGeom prst="rect">
            <a:avLst/>
          </a:prstGeom>
        </p:spPr>
      </p:pic>
    </p:spTree>
    <p:extLst>
      <p:ext uri="{BB962C8B-B14F-4D97-AF65-F5344CB8AC3E}">
        <p14:creationId xmlns:p14="http://schemas.microsoft.com/office/powerpoint/2010/main" val="256098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76672"/>
            <a:ext cx="8229600" cy="940966"/>
          </a:xfrm>
        </p:spPr>
        <p:txBody>
          <a:bodyPr>
            <a:normAutofit fontScale="90000"/>
          </a:bodyPr>
          <a:lstStyle/>
          <a:p>
            <a:pPr algn="l"/>
            <a:br>
              <a:rPr lang="sv-SE" sz="3200" dirty="0">
                <a:latin typeface="Calibri" panose="020F0502020204030204" pitchFamily="34" charset="0"/>
                <a:cs typeface="Calibri" panose="020F0502020204030204" pitchFamily="34" charset="0"/>
              </a:rPr>
            </a:br>
            <a:r>
              <a:rPr lang="sv-SE" sz="4900" dirty="0">
                <a:latin typeface="Calibri" panose="020F0502020204030204" pitchFamily="34" charset="0"/>
                <a:cs typeface="Calibri" panose="020F0502020204030204" pitchFamily="34" charset="0"/>
              </a:rPr>
              <a:t>ANDNINGSBESVÄR</a:t>
            </a:r>
          </a:p>
        </p:txBody>
      </p:sp>
      <p:sp>
        <p:nvSpPr>
          <p:cNvPr id="3" name="Platshållare för innehåll 2"/>
          <p:cNvSpPr>
            <a:spLocks noGrp="1"/>
          </p:cNvSpPr>
          <p:nvPr>
            <p:ph idx="1"/>
          </p:nvPr>
        </p:nvSpPr>
        <p:spPr>
          <a:xfrm>
            <a:off x="457200" y="1628800"/>
            <a:ext cx="8229600" cy="4525963"/>
          </a:xfrm>
        </p:spPr>
        <p:txBody>
          <a:bodyPr>
            <a:normAutofit/>
          </a:bodyPr>
          <a:lstStyle/>
          <a:p>
            <a:pPr marL="0" indent="0">
              <a:buNone/>
            </a:pPr>
            <a:r>
              <a:rPr lang="sv-SE" b="1" dirty="0"/>
              <a:t>ORSAK</a:t>
            </a:r>
            <a:r>
              <a:rPr lang="sv-SE" sz="2800" dirty="0"/>
              <a:t> </a:t>
            </a:r>
          </a:p>
          <a:p>
            <a:r>
              <a:rPr lang="sv-SE" sz="2800" dirty="0"/>
              <a:t>ångest</a:t>
            </a:r>
          </a:p>
          <a:p>
            <a:r>
              <a:rPr lang="sv-SE" sz="2800" dirty="0"/>
              <a:t>oro </a:t>
            </a:r>
          </a:p>
          <a:p>
            <a:r>
              <a:rPr lang="sv-SE" sz="2800" dirty="0"/>
              <a:t>hjärtsvikt</a:t>
            </a:r>
          </a:p>
          <a:p>
            <a:r>
              <a:rPr lang="sv-SE" sz="2800" dirty="0"/>
              <a:t>tumör</a:t>
            </a:r>
          </a:p>
          <a:p>
            <a:r>
              <a:rPr lang="sv-SE" sz="2800" dirty="0"/>
              <a:t>lunginflammation </a:t>
            </a:r>
          </a:p>
          <a:p>
            <a:r>
              <a:rPr lang="sv-SE" sz="2800" dirty="0"/>
              <a:t>astma, KOL </a:t>
            </a:r>
          </a:p>
          <a:p>
            <a:r>
              <a:rPr lang="sv-SE" sz="2800" dirty="0"/>
              <a:t>blodpropp i lungan </a:t>
            </a:r>
          </a:p>
          <a:p>
            <a:pPr marL="0" indent="0">
              <a:buNone/>
            </a:pPr>
            <a:endParaRPr lang="sv-SE" sz="2800" dirty="0"/>
          </a:p>
          <a:p>
            <a:pPr>
              <a:buFontTx/>
              <a:buChar char="-"/>
            </a:pPr>
            <a:endParaRPr lang="sv-SE" sz="2800" dirty="0"/>
          </a:p>
          <a:p>
            <a:pPr>
              <a:buFontTx/>
              <a:buChar char="-"/>
            </a:pPr>
            <a:endParaRPr lang="sv-SE" dirty="0"/>
          </a:p>
        </p:txBody>
      </p:sp>
    </p:spTree>
    <p:extLst>
      <p:ext uri="{BB962C8B-B14F-4D97-AF65-F5344CB8AC3E}">
        <p14:creationId xmlns:p14="http://schemas.microsoft.com/office/powerpoint/2010/main" val="50323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04664"/>
            <a:ext cx="8229600" cy="648072"/>
          </a:xfrm>
        </p:spPr>
        <p:txBody>
          <a:bodyPr>
            <a:normAutofit fontScale="90000"/>
          </a:bodyPr>
          <a:lstStyle/>
          <a:p>
            <a:pPr algn="l"/>
            <a:br>
              <a:rPr lang="sv-SE" dirty="0">
                <a:latin typeface="Calibri" panose="020F0502020204030204" pitchFamily="34" charset="0"/>
                <a:cs typeface="Calibri" panose="020F0502020204030204" pitchFamily="34" charset="0"/>
              </a:rPr>
            </a:br>
            <a:r>
              <a:rPr lang="sv-SE" sz="4900" dirty="0">
                <a:latin typeface="Calibri" panose="020F0502020204030204" pitchFamily="34" charset="0"/>
                <a:cs typeface="Calibri" panose="020F0502020204030204" pitchFamily="34" charset="0"/>
              </a:rPr>
              <a:t>ANDNINGSBESVÄR</a:t>
            </a:r>
            <a:endParaRPr lang="sv-SE" sz="4900" dirty="0"/>
          </a:p>
        </p:txBody>
      </p:sp>
      <p:sp>
        <p:nvSpPr>
          <p:cNvPr id="3" name="Platshållare för innehåll 2"/>
          <p:cNvSpPr>
            <a:spLocks noGrp="1"/>
          </p:cNvSpPr>
          <p:nvPr>
            <p:ph idx="1"/>
          </p:nvPr>
        </p:nvSpPr>
        <p:spPr/>
        <p:txBody>
          <a:bodyPr>
            <a:normAutofit/>
          </a:bodyPr>
          <a:lstStyle/>
          <a:p>
            <a:pPr marL="0" indent="0">
              <a:buNone/>
            </a:pPr>
            <a:r>
              <a:rPr lang="sv-SE" b="1" dirty="0"/>
              <a:t>OMVÅRDNADSÅTGÄRDER</a:t>
            </a:r>
          </a:p>
          <a:p>
            <a:r>
              <a:rPr lang="sv-SE" sz="2800" dirty="0"/>
              <a:t>lugnt o tryggt bemötande/information</a:t>
            </a:r>
          </a:p>
          <a:p>
            <a:r>
              <a:rPr lang="sv-SE" sz="2800" dirty="0"/>
              <a:t>bra sittställning</a:t>
            </a:r>
          </a:p>
          <a:p>
            <a:r>
              <a:rPr lang="sv-SE" sz="2800" dirty="0"/>
              <a:t>lossa kläder</a:t>
            </a:r>
          </a:p>
          <a:p>
            <a:r>
              <a:rPr lang="sv-SE" sz="2800" dirty="0"/>
              <a:t>öppna fönster</a:t>
            </a:r>
          </a:p>
          <a:p>
            <a:r>
              <a:rPr lang="sv-SE" sz="2800" dirty="0"/>
              <a:t>fläkt</a:t>
            </a:r>
          </a:p>
          <a:p>
            <a:r>
              <a:rPr lang="sv-SE" sz="2800" dirty="0"/>
              <a:t>andas med patienten</a:t>
            </a:r>
          </a:p>
          <a:p>
            <a:endParaRPr lang="sv-SE"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863181"/>
            <a:ext cx="2389314" cy="1977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788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692696"/>
            <a:ext cx="8229600" cy="724942"/>
          </a:xfrm>
        </p:spPr>
        <p:txBody>
          <a:bodyPr>
            <a:normAutofit fontScale="90000"/>
          </a:bodyPr>
          <a:lstStyle/>
          <a:p>
            <a:pPr algn="l"/>
            <a:br>
              <a:rPr lang="sv-SE" sz="2800" dirty="0"/>
            </a:br>
            <a:r>
              <a:rPr lang="sv-SE" sz="4900" dirty="0"/>
              <a:t>ROSSLIG ANDNING</a:t>
            </a:r>
            <a:br>
              <a:rPr lang="sv-SE" sz="2800" dirty="0"/>
            </a:br>
            <a:endParaRPr lang="sv-SE" sz="2800" dirty="0"/>
          </a:p>
        </p:txBody>
      </p:sp>
      <p:sp>
        <p:nvSpPr>
          <p:cNvPr id="3" name="Platshållare för innehåll 2"/>
          <p:cNvSpPr>
            <a:spLocks noGrp="1"/>
          </p:cNvSpPr>
          <p:nvPr>
            <p:ph idx="1"/>
          </p:nvPr>
        </p:nvSpPr>
        <p:spPr>
          <a:xfrm>
            <a:off x="457200" y="1772816"/>
            <a:ext cx="8229600" cy="4381947"/>
          </a:xfrm>
        </p:spPr>
        <p:txBody>
          <a:bodyPr>
            <a:normAutofit/>
          </a:bodyPr>
          <a:lstStyle/>
          <a:p>
            <a:pPr marL="0" indent="0">
              <a:buNone/>
            </a:pPr>
            <a:r>
              <a:rPr lang="sv-SE" b="1" dirty="0"/>
              <a:t>ORSAK</a:t>
            </a:r>
          </a:p>
          <a:p>
            <a:r>
              <a:rPr lang="sv-SE" sz="2800" dirty="0"/>
              <a:t>små mängder slem som åker upp och ner i luftvägarna då patienten är dålig, oftast medvetslös, och inte kan hosta upp eller svälja. </a:t>
            </a:r>
          </a:p>
          <a:p>
            <a:pPr marL="0" indent="0">
              <a:buNone/>
            </a:pPr>
            <a:endParaRPr lang="sv-SE" sz="2400" dirty="0"/>
          </a:p>
          <a:p>
            <a:pPr>
              <a:buFontTx/>
              <a:buChar char="-"/>
            </a:pPr>
            <a:endParaRPr lang="sv-SE" sz="2400" dirty="0"/>
          </a:p>
          <a:p>
            <a:pPr>
              <a:buFontTx/>
              <a:buChar char="-"/>
            </a:pPr>
            <a:endParaRPr lang="sv-SE" sz="2400" dirty="0"/>
          </a:p>
          <a:p>
            <a:pPr>
              <a:buFontTx/>
              <a:buChar char="-"/>
            </a:pPr>
            <a:endParaRPr lang="sv-SE" sz="2400" dirty="0"/>
          </a:p>
          <a:p>
            <a:pPr marL="0" indent="0">
              <a:buNone/>
            </a:pPr>
            <a:endParaRPr lang="sv-SE" sz="2400"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3964704"/>
            <a:ext cx="2951819" cy="19678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7366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l"/>
            <a:br>
              <a:rPr lang="sv-SE" sz="2800" dirty="0"/>
            </a:br>
            <a:r>
              <a:rPr lang="sv-SE" sz="4900" dirty="0"/>
              <a:t>ROSSLIG ANDNING</a:t>
            </a:r>
          </a:p>
        </p:txBody>
      </p:sp>
      <p:sp>
        <p:nvSpPr>
          <p:cNvPr id="3" name="Platshållare för innehåll 2"/>
          <p:cNvSpPr>
            <a:spLocks noGrp="1"/>
          </p:cNvSpPr>
          <p:nvPr>
            <p:ph idx="1"/>
          </p:nvPr>
        </p:nvSpPr>
        <p:spPr/>
        <p:txBody>
          <a:bodyPr/>
          <a:lstStyle/>
          <a:p>
            <a:pPr marL="0" indent="0">
              <a:buNone/>
            </a:pPr>
            <a:r>
              <a:rPr lang="sv-SE" b="1" dirty="0"/>
              <a:t>OMVÅRDNADSÅTGÄRDER</a:t>
            </a:r>
          </a:p>
          <a:p>
            <a:r>
              <a:rPr lang="sv-SE" sz="2800" dirty="0"/>
              <a:t>informera närstående </a:t>
            </a:r>
            <a:endParaRPr lang="sv-SE" sz="2800" b="1" dirty="0"/>
          </a:p>
          <a:p>
            <a:r>
              <a:rPr lang="sv-SE" sz="2800" dirty="0"/>
              <a:t>lägesändringar </a:t>
            </a:r>
          </a:p>
          <a:p>
            <a:r>
              <a:rPr lang="sv-SE" sz="2800" dirty="0"/>
              <a:t>munvård, torka bort slem</a:t>
            </a:r>
          </a:p>
          <a:p>
            <a:r>
              <a:rPr lang="sv-SE" sz="2800" dirty="0"/>
              <a:t>undvik sugning, ger nästan alltid upphov till mera slem</a:t>
            </a:r>
          </a:p>
          <a:p>
            <a:pPr>
              <a:buFontTx/>
              <a:buChar char="-"/>
            </a:pPr>
            <a:endParaRPr lang="sv-SE" dirty="0"/>
          </a:p>
          <a:p>
            <a:endParaRPr lang="sv-SE" dirty="0"/>
          </a:p>
        </p:txBody>
      </p:sp>
    </p:spTree>
    <p:extLst>
      <p:ext uri="{BB962C8B-B14F-4D97-AF65-F5344CB8AC3E}">
        <p14:creationId xmlns:p14="http://schemas.microsoft.com/office/powerpoint/2010/main" val="339373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l"/>
            <a:br>
              <a:rPr lang="sv-SE" sz="2800" dirty="0"/>
            </a:br>
            <a:r>
              <a:rPr lang="sv-SE" sz="4900" dirty="0"/>
              <a:t>FÖRVIRRING</a:t>
            </a:r>
          </a:p>
        </p:txBody>
      </p:sp>
      <p:sp>
        <p:nvSpPr>
          <p:cNvPr id="3" name="Platshållare för innehåll 2"/>
          <p:cNvSpPr>
            <a:spLocks noGrp="1"/>
          </p:cNvSpPr>
          <p:nvPr>
            <p:ph idx="1"/>
          </p:nvPr>
        </p:nvSpPr>
        <p:spPr/>
        <p:txBody>
          <a:bodyPr>
            <a:normAutofit/>
          </a:bodyPr>
          <a:lstStyle/>
          <a:p>
            <a:pPr marL="0" indent="0">
              <a:buNone/>
            </a:pPr>
            <a:r>
              <a:rPr lang="sv-SE" b="1" dirty="0"/>
              <a:t>ORSAK</a:t>
            </a:r>
            <a:r>
              <a:rPr lang="sv-SE" sz="2400" dirty="0"/>
              <a:t> </a:t>
            </a:r>
          </a:p>
          <a:p>
            <a:r>
              <a:rPr lang="sv-SE" sz="2800" dirty="0"/>
              <a:t>infektion</a:t>
            </a:r>
          </a:p>
          <a:p>
            <a:r>
              <a:rPr lang="sv-SE" sz="2800" dirty="0"/>
              <a:t>läkemedel</a:t>
            </a:r>
          </a:p>
          <a:p>
            <a:r>
              <a:rPr lang="sv-SE" sz="2800" dirty="0"/>
              <a:t>förstoppning</a:t>
            </a:r>
          </a:p>
          <a:p>
            <a:r>
              <a:rPr lang="sv-SE" sz="2800" dirty="0"/>
              <a:t>försämrad njur- och leverfunktion m.m.</a:t>
            </a:r>
          </a:p>
          <a:p>
            <a:pPr marL="0" indent="0">
              <a:buNone/>
            </a:pPr>
            <a:endParaRPr lang="sv-SE" sz="2800" dirty="0"/>
          </a:p>
          <a:p>
            <a:pPr marL="0" indent="0">
              <a:buNone/>
            </a:pPr>
            <a:r>
              <a:rPr lang="sv-SE" sz="2800" dirty="0"/>
              <a:t>Kommer plötsligt. Ofta hallucinationer.</a:t>
            </a:r>
          </a:p>
          <a:p>
            <a:pPr marL="0" indent="0">
              <a:buNone/>
            </a:pPr>
            <a:r>
              <a:rPr lang="sv-SE" sz="2800" dirty="0"/>
              <a:t>”Har Kalle blivit mer förvirrad senaste tiden”</a:t>
            </a:r>
          </a:p>
          <a:p>
            <a:pPr marL="0" indent="0">
              <a:buNone/>
            </a:pPr>
            <a:endParaRPr lang="sv-SE" sz="2800" dirty="0"/>
          </a:p>
        </p:txBody>
      </p:sp>
    </p:spTree>
    <p:extLst>
      <p:ext uri="{BB962C8B-B14F-4D97-AF65-F5344CB8AC3E}">
        <p14:creationId xmlns:p14="http://schemas.microsoft.com/office/powerpoint/2010/main" val="262651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l"/>
            <a:br>
              <a:rPr lang="sv-SE" dirty="0"/>
            </a:br>
            <a:r>
              <a:rPr lang="sv-SE" sz="4900" dirty="0"/>
              <a:t>FÖRVIRRING</a:t>
            </a:r>
          </a:p>
        </p:txBody>
      </p:sp>
      <p:sp>
        <p:nvSpPr>
          <p:cNvPr id="3" name="Platshållare för innehåll 2"/>
          <p:cNvSpPr>
            <a:spLocks noGrp="1"/>
          </p:cNvSpPr>
          <p:nvPr>
            <p:ph idx="1"/>
          </p:nvPr>
        </p:nvSpPr>
        <p:spPr>
          <a:xfrm>
            <a:off x="457200" y="1844824"/>
            <a:ext cx="8229600" cy="4281339"/>
          </a:xfrm>
        </p:spPr>
        <p:txBody>
          <a:bodyPr/>
          <a:lstStyle/>
          <a:p>
            <a:pPr marL="0" indent="0">
              <a:buNone/>
            </a:pPr>
            <a:r>
              <a:rPr lang="sv-SE" b="1" dirty="0"/>
              <a:t>OMVÅRDNADSÅTGÄRDER</a:t>
            </a:r>
          </a:p>
          <a:p>
            <a:r>
              <a:rPr lang="sv-SE" sz="2800" dirty="0"/>
              <a:t>lugn miljö med ”lagom” stimulans</a:t>
            </a:r>
          </a:p>
          <a:p>
            <a:r>
              <a:rPr lang="sv-SE" sz="2800" dirty="0"/>
              <a:t>hjälp till med dygnsrytm och orientering</a:t>
            </a:r>
          </a:p>
          <a:p>
            <a:r>
              <a:rPr lang="sv-SE" sz="2800" dirty="0"/>
              <a:t>stöd och information till närstående</a:t>
            </a:r>
          </a:p>
          <a:p>
            <a:r>
              <a:rPr lang="sv-SE" sz="2800" dirty="0"/>
              <a:t>tillsyn, ev. vak</a:t>
            </a:r>
          </a:p>
          <a:p>
            <a:endParaRPr lang="sv-SE" sz="2800" dirty="0"/>
          </a:p>
          <a:p>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365104"/>
            <a:ext cx="1625749" cy="16257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3103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l"/>
            <a:br>
              <a:rPr lang="sv-SE" sz="2800" dirty="0"/>
            </a:br>
            <a:r>
              <a:rPr lang="sv-SE" sz="4900" dirty="0"/>
              <a:t>ÅNGEST</a:t>
            </a:r>
          </a:p>
        </p:txBody>
      </p:sp>
      <p:sp>
        <p:nvSpPr>
          <p:cNvPr id="3" name="Platshållare för innehåll 2"/>
          <p:cNvSpPr>
            <a:spLocks noGrp="1"/>
          </p:cNvSpPr>
          <p:nvPr>
            <p:ph idx="1"/>
          </p:nvPr>
        </p:nvSpPr>
        <p:spPr/>
        <p:txBody>
          <a:bodyPr>
            <a:normAutofit/>
          </a:bodyPr>
          <a:lstStyle/>
          <a:p>
            <a:pPr marL="0" indent="0">
              <a:buNone/>
            </a:pPr>
            <a:r>
              <a:rPr lang="sv-SE" b="1" dirty="0"/>
              <a:t>DEFINITION</a:t>
            </a:r>
          </a:p>
          <a:p>
            <a:pPr marL="0" indent="0">
              <a:buNone/>
            </a:pPr>
            <a:r>
              <a:rPr lang="sv-SE" sz="2800" dirty="0"/>
              <a:t>”Obehagligt, känslomässigt tillstånd  som karakteriseras av stark rädsla och oönskade och påfrestande fysiska symtom. </a:t>
            </a:r>
          </a:p>
          <a:p>
            <a:pPr marL="0" indent="0">
              <a:buNone/>
            </a:pPr>
            <a:r>
              <a:rPr lang="sv-SE" sz="2800" dirty="0"/>
              <a:t>Helt normal reaktion på stress men reaktionen blir sjuklig när den inte står i proportion till påfrestningen.” </a:t>
            </a:r>
          </a:p>
          <a:p>
            <a:pPr marL="0" indent="0">
              <a:buNone/>
            </a:pPr>
            <a:endParaRPr lang="sv-SE" sz="2800" b="1" dirty="0"/>
          </a:p>
        </p:txBody>
      </p:sp>
      <p:sp>
        <p:nvSpPr>
          <p:cNvPr id="4" name="AutoShape 2" descr="Bildresultat för ånges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5" name="Bildobjekt 4"/>
          <p:cNvPicPr>
            <a:picLocks noChangeAspect="1"/>
          </p:cNvPicPr>
          <p:nvPr/>
        </p:nvPicPr>
        <p:blipFill>
          <a:blip r:embed="rId3"/>
          <a:stretch>
            <a:fillRect/>
          </a:stretch>
        </p:blipFill>
        <p:spPr>
          <a:xfrm>
            <a:off x="3131840" y="4395293"/>
            <a:ext cx="2254951" cy="1933465"/>
          </a:xfrm>
          <a:prstGeom prst="ellipse">
            <a:avLst/>
          </a:prstGeom>
          <a:ln>
            <a:noFill/>
          </a:ln>
          <a:effectLst>
            <a:softEdge rad="112500"/>
          </a:effectLst>
        </p:spPr>
      </p:pic>
    </p:spTree>
    <p:extLst>
      <p:ext uri="{BB962C8B-B14F-4D97-AF65-F5344CB8AC3E}">
        <p14:creationId xmlns:p14="http://schemas.microsoft.com/office/powerpoint/2010/main" val="398857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79512" y="1628800"/>
            <a:ext cx="4250630" cy="4524315"/>
          </a:xfrm>
          <a:prstGeom prst="rect">
            <a:avLst/>
          </a:prstGeom>
          <a:noFill/>
        </p:spPr>
        <p:txBody>
          <a:bodyPr wrap="square" rtlCol="0">
            <a:spAutoFit/>
          </a:bodyPr>
          <a:lstStyle/>
          <a:p>
            <a:r>
              <a:rPr lang="sv-SE" sz="2400" dirty="0"/>
              <a:t>Att all personal som kommer i kontakt med patienter i palliativ vård, ska ha grundläggande kunskaper om: </a:t>
            </a:r>
          </a:p>
          <a:p>
            <a:endParaRPr lang="sv-SE" sz="2400" dirty="0"/>
          </a:p>
          <a:p>
            <a:pPr marL="285750" indent="-285750">
              <a:buFont typeface="Arial" panose="020B0604020202020204" pitchFamily="34" charset="0"/>
              <a:buChar char="•"/>
            </a:pPr>
            <a:r>
              <a:rPr lang="sv-SE" sz="2400" dirty="0"/>
              <a:t>Symtom och symtomlindring i livets sista tid </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Kommunens rutiner i samband med palliativ vård och efter dödsfall</a:t>
            </a:r>
          </a:p>
          <a:p>
            <a:endParaRPr lang="sv-SE" sz="2400" dirty="0"/>
          </a:p>
        </p:txBody>
      </p:sp>
      <p:pic>
        <p:nvPicPr>
          <p:cNvPr id="4098" name="Picture 2" descr="G:\UC\Regional samverkan\SOCIALTJÄNST\Kommunikation, Josefin\Bilder\BLOMSTERÄN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6" y="2132856"/>
            <a:ext cx="3672105" cy="2350683"/>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179512" y="332656"/>
            <a:ext cx="8280619" cy="769441"/>
          </a:xfrm>
          <a:prstGeom prst="rect">
            <a:avLst/>
          </a:prstGeom>
        </p:spPr>
        <p:txBody>
          <a:bodyPr wrap="square">
            <a:spAutoFit/>
          </a:bodyPr>
          <a:lstStyle/>
          <a:p>
            <a:pPr lvl="0"/>
            <a:r>
              <a:rPr lang="sv-SE" sz="4400" dirty="0">
                <a:solidFill>
                  <a:prstClr val="black"/>
                </a:solidFill>
              </a:rPr>
              <a:t>Målsättning</a:t>
            </a:r>
            <a:r>
              <a:rPr lang="sv-SE" sz="4000" dirty="0">
                <a:solidFill>
                  <a:prstClr val="black"/>
                </a:solidFill>
              </a:rPr>
              <a:t> </a:t>
            </a:r>
          </a:p>
        </p:txBody>
      </p:sp>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6405150"/>
            <a:ext cx="446881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51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332657"/>
            <a:ext cx="7327689" cy="936103"/>
          </a:xfrm>
        </p:spPr>
        <p:txBody>
          <a:bodyPr>
            <a:normAutofit fontScale="90000"/>
          </a:bodyPr>
          <a:lstStyle/>
          <a:p>
            <a:pPr algn="l"/>
            <a:br>
              <a:rPr lang="sv-SE" dirty="0"/>
            </a:br>
            <a:r>
              <a:rPr lang="sv-SE" sz="4900" dirty="0"/>
              <a:t>ÅNGEST</a:t>
            </a:r>
          </a:p>
        </p:txBody>
      </p:sp>
      <p:sp>
        <p:nvSpPr>
          <p:cNvPr id="32771" name="Rectangle 3"/>
          <p:cNvSpPr>
            <a:spLocks noGrp="1" noChangeArrowheads="1"/>
          </p:cNvSpPr>
          <p:nvPr>
            <p:ph idx="1"/>
          </p:nvPr>
        </p:nvSpPr>
        <p:spPr>
          <a:xfrm>
            <a:off x="615677" y="1700808"/>
            <a:ext cx="8020242" cy="4189465"/>
          </a:xfrm>
        </p:spPr>
        <p:txBody>
          <a:bodyPr/>
          <a:lstStyle/>
          <a:p>
            <a:pPr marL="0" indent="0">
              <a:buNone/>
            </a:pPr>
            <a:endParaRPr lang="sv-SE" b="1" dirty="0">
              <a:solidFill>
                <a:srgbClr val="000000"/>
              </a:solidFill>
            </a:endParaRPr>
          </a:p>
          <a:p>
            <a:r>
              <a:rPr lang="sv-SE" sz="2800" dirty="0">
                <a:solidFill>
                  <a:srgbClr val="000000"/>
                </a:solidFill>
              </a:rPr>
              <a:t>Ett symtom, kan vara orsakat av allt möjligt</a:t>
            </a:r>
          </a:p>
          <a:p>
            <a:r>
              <a:rPr lang="sv-SE" sz="2800" dirty="0">
                <a:solidFill>
                  <a:srgbClr val="000000"/>
                </a:solidFill>
              </a:rPr>
              <a:t>Överförs lätt på andra i omgivningen</a:t>
            </a:r>
          </a:p>
          <a:p>
            <a:r>
              <a:rPr lang="sv-SE" sz="2800" dirty="0">
                <a:solidFill>
                  <a:srgbClr val="000000"/>
                </a:solidFill>
              </a:rPr>
              <a:t>VEM</a:t>
            </a:r>
            <a:r>
              <a:rPr lang="sv-SE" sz="2800" b="1" dirty="0">
                <a:solidFill>
                  <a:srgbClr val="000000"/>
                </a:solidFill>
              </a:rPr>
              <a:t> </a:t>
            </a:r>
            <a:r>
              <a:rPr lang="sv-SE" sz="2800" dirty="0">
                <a:solidFill>
                  <a:srgbClr val="000000"/>
                </a:solidFill>
              </a:rPr>
              <a:t>är det egentligen som är symtombäraren? </a:t>
            </a:r>
            <a:endParaRPr lang="sv-SE" sz="2800" b="1" dirty="0">
              <a:solidFill>
                <a:srgbClr val="000000"/>
              </a:solidFill>
            </a:endParaRPr>
          </a:p>
          <a:p>
            <a:endParaRPr lang="sv-SE" dirty="0"/>
          </a:p>
          <a:p>
            <a:endParaRPr lang="sv-SE" dirty="0"/>
          </a:p>
          <a:p>
            <a:endParaRPr lang="sv-SE" dirty="0"/>
          </a:p>
        </p:txBody>
      </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4509120"/>
            <a:ext cx="2411760" cy="1592796"/>
          </a:xfrm>
          <a:prstGeom prst="ellipse">
            <a:avLst/>
          </a:prstGeom>
          <a:ln>
            <a:noFill/>
          </a:ln>
          <a:effectLst>
            <a:softEdge rad="112500"/>
          </a:effectLst>
        </p:spPr>
      </p:pic>
    </p:spTree>
    <p:extLst>
      <p:ext uri="{BB962C8B-B14F-4D97-AF65-F5344CB8AC3E}">
        <p14:creationId xmlns:p14="http://schemas.microsoft.com/office/powerpoint/2010/main" val="4058797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32656"/>
            <a:ext cx="8229600" cy="1084982"/>
          </a:xfrm>
        </p:spPr>
        <p:txBody>
          <a:bodyPr>
            <a:normAutofit fontScale="90000"/>
          </a:bodyPr>
          <a:lstStyle/>
          <a:p>
            <a:pPr algn="l"/>
            <a:br>
              <a:rPr lang="sv-SE" dirty="0"/>
            </a:br>
            <a:r>
              <a:rPr lang="sv-SE" sz="4900" dirty="0"/>
              <a:t>ÅNGEST</a:t>
            </a:r>
          </a:p>
        </p:txBody>
      </p:sp>
      <p:sp>
        <p:nvSpPr>
          <p:cNvPr id="3" name="Platshållare för innehåll 2"/>
          <p:cNvSpPr>
            <a:spLocks noGrp="1"/>
          </p:cNvSpPr>
          <p:nvPr>
            <p:ph idx="1"/>
          </p:nvPr>
        </p:nvSpPr>
        <p:spPr/>
        <p:txBody>
          <a:bodyPr/>
          <a:lstStyle/>
          <a:p>
            <a:endParaRPr lang="sv-SE"/>
          </a:p>
        </p:txBody>
      </p:sp>
      <p:graphicFrame>
        <p:nvGraphicFramePr>
          <p:cNvPr id="4" name="Diagram 3"/>
          <p:cNvGraphicFramePr/>
          <p:nvPr>
            <p:extLst>
              <p:ext uri="{D42A27DB-BD31-4B8C-83A1-F6EECF244321}">
                <p14:modId xmlns:p14="http://schemas.microsoft.com/office/powerpoint/2010/main" val="1864668409"/>
              </p:ext>
            </p:extLst>
          </p:nvPr>
        </p:nvGraphicFramePr>
        <p:xfrm>
          <a:off x="899592" y="1988841"/>
          <a:ext cx="7243731"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980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l"/>
            <a:r>
              <a:rPr lang="sv-SE" dirty="0"/>
              <a:t>ÅNGEST</a:t>
            </a:r>
          </a:p>
        </p:txBody>
      </p:sp>
      <p:sp>
        <p:nvSpPr>
          <p:cNvPr id="3" name="Platshållare för innehåll 2"/>
          <p:cNvSpPr>
            <a:spLocks noGrp="1"/>
          </p:cNvSpPr>
          <p:nvPr>
            <p:ph idx="1"/>
          </p:nvPr>
        </p:nvSpPr>
        <p:spPr/>
        <p:txBody>
          <a:bodyPr/>
          <a:lstStyle/>
          <a:p>
            <a:pPr marL="0" indent="0">
              <a:buNone/>
            </a:pPr>
            <a:r>
              <a:rPr lang="sv-SE" b="1" dirty="0"/>
              <a:t>OMVÅRDNADSÅTGÄRDER</a:t>
            </a:r>
          </a:p>
          <a:p>
            <a:r>
              <a:rPr lang="sv-SE" sz="2800" dirty="0"/>
              <a:t>ta sig tid</a:t>
            </a:r>
          </a:p>
          <a:p>
            <a:r>
              <a:rPr lang="sv-SE" sz="2800" dirty="0"/>
              <a:t>uppmuntra närvaro av anhöriga</a:t>
            </a:r>
          </a:p>
          <a:p>
            <a:r>
              <a:rPr lang="sv-SE" sz="2800" dirty="0"/>
              <a:t>empati, lyhördhet, trygghet</a:t>
            </a:r>
          </a:p>
          <a:p>
            <a:r>
              <a:rPr lang="sv-SE" sz="2800" dirty="0"/>
              <a:t>massage, beröring</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3863181"/>
            <a:ext cx="3051423" cy="1942083"/>
          </a:xfrm>
          <a:prstGeom prst="ellipse">
            <a:avLst/>
          </a:prstGeom>
          <a:ln>
            <a:noFill/>
          </a:ln>
          <a:effectLst>
            <a:softEdge rad="112500"/>
          </a:effectLst>
        </p:spPr>
      </p:pic>
    </p:spTree>
    <p:extLst>
      <p:ext uri="{BB962C8B-B14F-4D97-AF65-F5344CB8AC3E}">
        <p14:creationId xmlns:p14="http://schemas.microsoft.com/office/powerpoint/2010/main" val="2695440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490066"/>
          </a:xfrm>
        </p:spPr>
        <p:txBody>
          <a:bodyPr>
            <a:normAutofit fontScale="90000"/>
          </a:bodyPr>
          <a:lstStyle/>
          <a:p>
            <a:pPr algn="l"/>
            <a:br>
              <a:rPr lang="sv-SE" dirty="0"/>
            </a:br>
            <a:r>
              <a:rPr lang="sv-SE" sz="4900" dirty="0"/>
              <a:t>ÅNGEST</a:t>
            </a:r>
          </a:p>
        </p:txBody>
      </p:sp>
      <p:sp>
        <p:nvSpPr>
          <p:cNvPr id="3" name="Platshållare för innehåll 2"/>
          <p:cNvSpPr>
            <a:spLocks noGrp="1"/>
          </p:cNvSpPr>
          <p:nvPr>
            <p:ph idx="1"/>
          </p:nvPr>
        </p:nvSpPr>
        <p:spPr>
          <a:xfrm>
            <a:off x="457200" y="1556792"/>
            <a:ext cx="8229600" cy="4752528"/>
          </a:xfrm>
        </p:spPr>
        <p:txBody>
          <a:bodyPr>
            <a:noAutofit/>
          </a:bodyPr>
          <a:lstStyle/>
          <a:p>
            <a:pPr marL="0" indent="0">
              <a:buNone/>
            </a:pPr>
            <a:r>
              <a:rPr lang="sv-SE" b="1" dirty="0"/>
              <a:t>OMVÅRDNADSÅTGÄRDER</a:t>
            </a:r>
          </a:p>
          <a:p>
            <a:r>
              <a:rPr lang="sv-SE" sz="2800" dirty="0"/>
              <a:t>underlätta god sömn</a:t>
            </a:r>
          </a:p>
          <a:p>
            <a:r>
              <a:rPr lang="sv-SE" sz="2800" dirty="0"/>
              <a:t>avslappning</a:t>
            </a:r>
          </a:p>
          <a:p>
            <a:r>
              <a:rPr lang="sv-SE" sz="2800" dirty="0"/>
              <a:t>tät tillsyn/vak</a:t>
            </a:r>
          </a:p>
          <a:p>
            <a:r>
              <a:rPr lang="sv-SE" sz="2800" dirty="0"/>
              <a:t>sällskap</a:t>
            </a:r>
          </a:p>
          <a:p>
            <a:r>
              <a:rPr lang="sv-SE" sz="2800" dirty="0"/>
              <a:t>m.m. </a:t>
            </a:r>
          </a:p>
          <a:p>
            <a:pPr marL="0" indent="0">
              <a:buNone/>
            </a:pPr>
            <a:endParaRPr lang="sv-SE" sz="2800" b="1" dirty="0"/>
          </a:p>
          <a:p>
            <a:pPr marL="0" indent="0">
              <a:buNone/>
            </a:pPr>
            <a:r>
              <a:rPr lang="sv-SE" sz="2800" b="1" dirty="0"/>
              <a:t>Underskatta inte din egen betydelse</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4191324"/>
            <a:ext cx="2569468" cy="1901972"/>
          </a:xfrm>
          <a:prstGeom prst="ellipse">
            <a:avLst/>
          </a:prstGeom>
          <a:ln>
            <a:noFill/>
          </a:ln>
          <a:effectLst>
            <a:softEdge rad="112500"/>
          </a:effectLst>
        </p:spPr>
      </p:pic>
    </p:spTree>
    <p:extLst>
      <p:ext uri="{BB962C8B-B14F-4D97-AF65-F5344CB8AC3E}">
        <p14:creationId xmlns:p14="http://schemas.microsoft.com/office/powerpoint/2010/main" val="86178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32656"/>
            <a:ext cx="8229600" cy="648072"/>
          </a:xfrm>
        </p:spPr>
        <p:txBody>
          <a:bodyPr>
            <a:normAutofit fontScale="90000"/>
          </a:bodyPr>
          <a:lstStyle/>
          <a:p>
            <a:pPr algn="l"/>
            <a:br>
              <a:rPr lang="sv-SE" dirty="0"/>
            </a:br>
            <a:r>
              <a:rPr lang="sv-SE" sz="4900" dirty="0"/>
              <a:t>PSYKOLOGISKA FÖRSVAR</a:t>
            </a:r>
          </a:p>
        </p:txBody>
      </p:sp>
      <p:sp>
        <p:nvSpPr>
          <p:cNvPr id="3" name="Platshållare för innehåll 2"/>
          <p:cNvSpPr>
            <a:spLocks noGrp="1"/>
          </p:cNvSpPr>
          <p:nvPr>
            <p:ph idx="1"/>
          </p:nvPr>
        </p:nvSpPr>
        <p:spPr/>
        <p:txBody>
          <a:bodyPr>
            <a:normAutofit lnSpcReduction="10000"/>
          </a:bodyPr>
          <a:lstStyle/>
          <a:p>
            <a:pPr marL="0" indent="0">
              <a:buNone/>
            </a:pPr>
            <a:r>
              <a:rPr lang="sv-SE" sz="3000" b="1" dirty="0"/>
              <a:t>”Psykets egenvård för att hålla ångesten på plats”</a:t>
            </a:r>
          </a:p>
          <a:p>
            <a:pPr marL="0" indent="0">
              <a:buNone/>
            </a:pPr>
            <a:endParaRPr lang="sv-SE" sz="2800" dirty="0"/>
          </a:p>
          <a:p>
            <a:r>
              <a:rPr lang="sv-SE" sz="2800" dirty="0"/>
              <a:t>bortträngning</a:t>
            </a:r>
          </a:p>
          <a:p>
            <a:r>
              <a:rPr lang="sv-SE" sz="2800" dirty="0"/>
              <a:t>ilska</a:t>
            </a:r>
          </a:p>
          <a:p>
            <a:r>
              <a:rPr lang="sv-SE" sz="2800" dirty="0"/>
              <a:t>hopp</a:t>
            </a:r>
          </a:p>
          <a:p>
            <a:r>
              <a:rPr lang="sv-SE" sz="2800" dirty="0"/>
              <a:t>rationalisering</a:t>
            </a:r>
          </a:p>
          <a:p>
            <a:r>
              <a:rPr lang="sv-SE" sz="2800" dirty="0"/>
              <a:t>projektion</a:t>
            </a:r>
          </a:p>
          <a:p>
            <a:r>
              <a:rPr lang="sv-SE" sz="2800" dirty="0"/>
              <a:t>m.m.</a:t>
            </a:r>
          </a:p>
          <a:p>
            <a:pPr marL="0" indent="0">
              <a:buNone/>
            </a:pPr>
            <a:r>
              <a:rPr lang="sv-SE" sz="2800" dirty="0">
                <a:solidFill>
                  <a:srgbClr val="FF0000"/>
                </a:solidFill>
              </a:rPr>
              <a:t>  </a:t>
            </a:r>
          </a:p>
          <a:p>
            <a:pPr marL="0" indent="0">
              <a:buNone/>
            </a:pPr>
            <a:endParaRPr lang="sv-SE" sz="2800"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837" y="3717032"/>
            <a:ext cx="3261360" cy="975360"/>
          </a:xfrm>
          <a:prstGeom prst="rect">
            <a:avLst/>
          </a:prstGeom>
        </p:spPr>
      </p:pic>
    </p:spTree>
    <p:extLst>
      <p:ext uri="{BB962C8B-B14F-4D97-AF65-F5344CB8AC3E}">
        <p14:creationId xmlns:p14="http://schemas.microsoft.com/office/powerpoint/2010/main" val="358304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32656"/>
            <a:ext cx="8229600" cy="792088"/>
          </a:xfrm>
        </p:spPr>
        <p:txBody>
          <a:bodyPr>
            <a:normAutofit fontScale="90000"/>
          </a:bodyPr>
          <a:lstStyle/>
          <a:p>
            <a:pPr algn="l"/>
            <a:br>
              <a:rPr lang="sv-SE" sz="2800" dirty="0"/>
            </a:br>
            <a:r>
              <a:rPr lang="sv-SE" sz="4900" dirty="0"/>
              <a:t>EXISTENTIELLA TANKAR</a:t>
            </a:r>
          </a:p>
        </p:txBody>
      </p:sp>
      <p:sp>
        <p:nvSpPr>
          <p:cNvPr id="3" name="Platshållare för innehåll 2"/>
          <p:cNvSpPr>
            <a:spLocks noGrp="1"/>
          </p:cNvSpPr>
          <p:nvPr>
            <p:ph idx="1"/>
          </p:nvPr>
        </p:nvSpPr>
        <p:spPr>
          <a:xfrm>
            <a:off x="457200" y="1268760"/>
            <a:ext cx="8229600" cy="5112568"/>
          </a:xfrm>
        </p:spPr>
        <p:txBody>
          <a:bodyPr>
            <a:normAutofit/>
          </a:bodyPr>
          <a:lstStyle/>
          <a:p>
            <a:pPr marL="0" indent="0">
              <a:buNone/>
            </a:pPr>
            <a:endParaRPr lang="sv-SE" sz="3800" dirty="0"/>
          </a:p>
          <a:p>
            <a:pPr marL="0" indent="0">
              <a:buNone/>
            </a:pPr>
            <a:r>
              <a:rPr lang="sv-SE" dirty="0"/>
              <a:t>Frågor om mening, skuld och förlåtelse ställs på sin spets nära livets slut.</a:t>
            </a:r>
          </a:p>
          <a:p>
            <a:pPr marL="0" indent="0">
              <a:buNone/>
            </a:pPr>
            <a:r>
              <a:rPr lang="sv-SE" dirty="0"/>
              <a:t> </a:t>
            </a:r>
            <a:endParaRPr lang="sv-SE" sz="3600"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3645024"/>
            <a:ext cx="5040560" cy="2581749"/>
          </a:xfrm>
          <a:prstGeom prst="ellipse">
            <a:avLst/>
          </a:prstGeom>
          <a:ln>
            <a:noFill/>
          </a:ln>
          <a:effectLst>
            <a:softEdge rad="112500"/>
          </a:effectLst>
        </p:spPr>
      </p:pic>
    </p:spTree>
    <p:extLst>
      <p:ext uri="{BB962C8B-B14F-4D97-AF65-F5344CB8AC3E}">
        <p14:creationId xmlns:p14="http://schemas.microsoft.com/office/powerpoint/2010/main" val="346783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32656"/>
            <a:ext cx="8229600" cy="864096"/>
          </a:xfrm>
        </p:spPr>
        <p:txBody>
          <a:bodyPr>
            <a:normAutofit fontScale="90000"/>
          </a:bodyPr>
          <a:lstStyle/>
          <a:p>
            <a:pPr algn="l"/>
            <a:br>
              <a:rPr lang="sv-SE" sz="2000" dirty="0"/>
            </a:br>
            <a:r>
              <a:rPr lang="sv-SE" sz="4900" dirty="0"/>
              <a:t>EXISTENTIELLA TANKAR</a:t>
            </a:r>
          </a:p>
        </p:txBody>
      </p:sp>
      <p:sp>
        <p:nvSpPr>
          <p:cNvPr id="3" name="Platshållare för innehåll 2"/>
          <p:cNvSpPr>
            <a:spLocks noGrp="1"/>
          </p:cNvSpPr>
          <p:nvPr>
            <p:ph idx="1"/>
          </p:nvPr>
        </p:nvSpPr>
        <p:spPr>
          <a:xfrm>
            <a:off x="457200" y="1916832"/>
            <a:ext cx="8291264" cy="4209331"/>
          </a:xfrm>
        </p:spPr>
        <p:txBody>
          <a:bodyPr>
            <a:normAutofit/>
          </a:bodyPr>
          <a:lstStyle/>
          <a:p>
            <a:pPr marL="0" indent="0">
              <a:buNone/>
            </a:pPr>
            <a:r>
              <a:rPr lang="sv-SE" b="1" dirty="0"/>
              <a:t>OMVÅRDNADSÅTGÄRDER</a:t>
            </a:r>
          </a:p>
          <a:p>
            <a:r>
              <a:rPr lang="sv-SE" sz="2800" dirty="0"/>
              <a:t>fråga gärna ”är det något du är rädd för”</a:t>
            </a:r>
          </a:p>
          <a:p>
            <a:r>
              <a:rPr lang="sv-SE" sz="2800" dirty="0"/>
              <a:t>fråga gärna tillbaka ”vad tror du själv…”</a:t>
            </a:r>
          </a:p>
          <a:p>
            <a:r>
              <a:rPr lang="sv-SE" sz="2800" dirty="0"/>
              <a:t>avstå från att berätta vad du själv tror och tycker</a:t>
            </a:r>
          </a:p>
          <a:p>
            <a:r>
              <a:rPr lang="sv-SE" sz="2800" dirty="0"/>
              <a:t>förmedla, i samråd med </a:t>
            </a:r>
            <a:r>
              <a:rPr lang="sv-SE" sz="2800" dirty="0" err="1"/>
              <a:t>ssk</a:t>
            </a:r>
            <a:r>
              <a:rPr lang="sv-SE" sz="2800" dirty="0"/>
              <a:t>, kontakt med andra professioner om det behövs.</a:t>
            </a:r>
          </a:p>
        </p:txBody>
      </p:sp>
    </p:spTree>
    <p:extLst>
      <p:ext uri="{BB962C8B-B14F-4D97-AF65-F5344CB8AC3E}">
        <p14:creationId xmlns:p14="http://schemas.microsoft.com/office/powerpoint/2010/main" val="211825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l"/>
            <a:r>
              <a:rPr lang="sv-SE" dirty="0"/>
              <a:t>EXISTENTIELLA TANKAR</a:t>
            </a:r>
          </a:p>
        </p:txBody>
      </p:sp>
      <p:sp>
        <p:nvSpPr>
          <p:cNvPr id="3" name="Platshållare för innehåll 2"/>
          <p:cNvSpPr>
            <a:spLocks noGrp="1"/>
          </p:cNvSpPr>
          <p:nvPr>
            <p:ph idx="1"/>
          </p:nvPr>
        </p:nvSpPr>
        <p:spPr>
          <a:xfrm>
            <a:off x="457200" y="1844824"/>
            <a:ext cx="8229600" cy="4381947"/>
          </a:xfrm>
        </p:spPr>
        <p:txBody>
          <a:bodyPr/>
          <a:lstStyle/>
          <a:p>
            <a:pPr marL="0" indent="0">
              <a:buNone/>
            </a:pPr>
            <a:r>
              <a:rPr lang="sv-SE" b="1" dirty="0"/>
              <a:t>OMVÅRDNADSÅTGÄRDER</a:t>
            </a:r>
          </a:p>
          <a:p>
            <a:r>
              <a:rPr lang="sv-SE" sz="2800" dirty="0"/>
              <a:t>skapa möjlighet till avskildhet</a:t>
            </a:r>
          </a:p>
          <a:p>
            <a:r>
              <a:rPr lang="sv-SE" sz="2800" dirty="0"/>
              <a:t>viktigt att vara beredd att lyssna</a:t>
            </a:r>
          </a:p>
          <a:p>
            <a:r>
              <a:rPr lang="sv-SE" sz="2800" dirty="0"/>
              <a:t>förmedla trygghet och tillit</a:t>
            </a:r>
          </a:p>
          <a:p>
            <a:r>
              <a:rPr lang="sv-SE" sz="2800" dirty="0"/>
              <a:t>det är ok att inte ha svar…</a:t>
            </a:r>
          </a:p>
          <a:p>
            <a:endParaRPr lang="sv-SE"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3729311"/>
            <a:ext cx="2497460" cy="2497460"/>
          </a:xfrm>
          <a:prstGeom prst="rect">
            <a:avLst/>
          </a:prstGeom>
        </p:spPr>
      </p:pic>
    </p:spTree>
    <p:extLst>
      <p:ext uri="{BB962C8B-B14F-4D97-AF65-F5344CB8AC3E}">
        <p14:creationId xmlns:p14="http://schemas.microsoft.com/office/powerpoint/2010/main" val="1124627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D4D980-35F1-0113-DBDC-A1E77F7EDF65}"/>
              </a:ext>
            </a:extLst>
          </p:cNvPr>
          <p:cNvSpPr>
            <a:spLocks noGrp="1"/>
          </p:cNvSpPr>
          <p:nvPr>
            <p:ph type="title"/>
          </p:nvPr>
        </p:nvSpPr>
        <p:spPr/>
        <p:txBody>
          <a:bodyPr/>
          <a:lstStyle/>
          <a:p>
            <a:r>
              <a:rPr lang="sv-SE" dirty="0"/>
              <a:t>MATLEDA</a:t>
            </a:r>
          </a:p>
        </p:txBody>
      </p:sp>
      <p:sp>
        <p:nvSpPr>
          <p:cNvPr id="3" name="Platshållare för innehåll 2">
            <a:extLst>
              <a:ext uri="{FF2B5EF4-FFF2-40B4-BE49-F238E27FC236}">
                <a16:creationId xmlns:a16="http://schemas.microsoft.com/office/drawing/2014/main" id="{2396B06F-2A41-8BC5-3EC9-04D48862540E}"/>
              </a:ext>
            </a:extLst>
          </p:cNvPr>
          <p:cNvSpPr>
            <a:spLocks noGrp="1"/>
          </p:cNvSpPr>
          <p:nvPr>
            <p:ph idx="1"/>
          </p:nvPr>
        </p:nvSpPr>
        <p:spPr/>
        <p:txBody>
          <a:bodyPr/>
          <a:lstStyle/>
          <a:p>
            <a:pPr marL="0" indent="0">
              <a:buNone/>
            </a:pPr>
            <a:r>
              <a:rPr lang="sv-SE" b="1" dirty="0"/>
              <a:t>ORSAK</a:t>
            </a:r>
          </a:p>
          <a:p>
            <a:r>
              <a:rPr lang="sv-SE" dirty="0"/>
              <a:t>dålig aptit och tidig mättnad</a:t>
            </a:r>
          </a:p>
          <a:p>
            <a:r>
              <a:rPr lang="sv-SE" dirty="0"/>
              <a:t>illamående/kräkningar</a:t>
            </a:r>
          </a:p>
          <a:p>
            <a:r>
              <a:rPr lang="sv-SE" dirty="0"/>
              <a:t>munproblem</a:t>
            </a:r>
          </a:p>
          <a:p>
            <a:r>
              <a:rPr lang="sv-SE" dirty="0"/>
              <a:t>sväljningssvårigheter</a:t>
            </a:r>
          </a:p>
          <a:p>
            <a:r>
              <a:rPr lang="sv-SE" dirty="0"/>
              <a:t>mag-och tarmproblem</a:t>
            </a:r>
          </a:p>
          <a:p>
            <a:r>
              <a:rPr lang="sv-SE" dirty="0"/>
              <a:t>smak-och luktförändringar </a:t>
            </a:r>
          </a:p>
          <a:p>
            <a:endParaRPr lang="sv-SE" dirty="0"/>
          </a:p>
          <a:p>
            <a:pPr marL="0" indent="0">
              <a:buNone/>
            </a:pPr>
            <a:endParaRPr lang="sv-SE" b="1" dirty="0"/>
          </a:p>
        </p:txBody>
      </p:sp>
    </p:spTree>
    <p:extLst>
      <p:ext uri="{BB962C8B-B14F-4D97-AF65-F5344CB8AC3E}">
        <p14:creationId xmlns:p14="http://schemas.microsoft.com/office/powerpoint/2010/main" val="717488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68734"/>
            <a:ext cx="8229600" cy="1143000"/>
          </a:xfrm>
        </p:spPr>
        <p:txBody>
          <a:bodyPr>
            <a:normAutofit/>
          </a:bodyPr>
          <a:lstStyle/>
          <a:p>
            <a:pPr algn="l"/>
            <a:r>
              <a:rPr lang="sv-SE" sz="4900" dirty="0"/>
              <a:t>DÅLIG APTIT/TIDIG MÄTTNAD</a:t>
            </a:r>
          </a:p>
        </p:txBody>
      </p:sp>
      <p:sp>
        <p:nvSpPr>
          <p:cNvPr id="3" name="Platshållare för innehåll 2"/>
          <p:cNvSpPr>
            <a:spLocks noGrp="1"/>
          </p:cNvSpPr>
          <p:nvPr>
            <p:ph idx="1"/>
          </p:nvPr>
        </p:nvSpPr>
        <p:spPr>
          <a:xfrm>
            <a:off x="457200" y="1700808"/>
            <a:ext cx="8229600" cy="4425355"/>
          </a:xfrm>
        </p:spPr>
        <p:txBody>
          <a:bodyPr/>
          <a:lstStyle/>
          <a:p>
            <a:pPr marL="0" indent="0">
              <a:buNone/>
            </a:pPr>
            <a:r>
              <a:rPr lang="sv-SE" b="1" dirty="0"/>
              <a:t>OMVÅRDNADSÅTGÄRDER</a:t>
            </a:r>
          </a:p>
          <a:p>
            <a:r>
              <a:rPr lang="sv-SE" sz="2800" dirty="0"/>
              <a:t>testa olika konsistens, isbitar, frusen ananas</a:t>
            </a:r>
          </a:p>
          <a:p>
            <a:r>
              <a:rPr lang="sv-SE" sz="2800" dirty="0"/>
              <a:t>små måltider oftare</a:t>
            </a:r>
          </a:p>
          <a:p>
            <a:r>
              <a:rPr lang="sv-SE" sz="2800" dirty="0"/>
              <a:t>mellanmål</a:t>
            </a:r>
          </a:p>
          <a:p>
            <a:r>
              <a:rPr lang="sv-SE" sz="2800" dirty="0"/>
              <a:t>minska nattfastan</a:t>
            </a:r>
          </a:p>
          <a:p>
            <a:r>
              <a:rPr lang="sv-SE" sz="2800" dirty="0"/>
              <a:t>önskekost och önskedryck</a:t>
            </a:r>
          </a:p>
          <a:p>
            <a:r>
              <a:rPr lang="sv-SE" sz="2800" dirty="0"/>
              <a:t>torra salta kex, nötter, chips </a:t>
            </a:r>
          </a:p>
          <a:p>
            <a:r>
              <a:rPr lang="sv-SE" sz="2800" dirty="0"/>
              <a:t>trevlig måltidsmiljö</a:t>
            </a:r>
          </a:p>
          <a:p>
            <a:endParaRPr lang="sv-SE" sz="2800"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4149080"/>
            <a:ext cx="2523940" cy="1868686"/>
          </a:xfrm>
          <a:prstGeom prst="rect">
            <a:avLst/>
          </a:prstGeom>
        </p:spPr>
      </p:pic>
    </p:spTree>
    <p:extLst>
      <p:ext uri="{BB962C8B-B14F-4D97-AF65-F5344CB8AC3E}">
        <p14:creationId xmlns:p14="http://schemas.microsoft.com/office/powerpoint/2010/main" val="9806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95536" y="476671"/>
            <a:ext cx="8748464" cy="677415"/>
          </a:xfrm>
        </p:spPr>
        <p:txBody>
          <a:bodyPr>
            <a:noAutofit/>
          </a:bodyPr>
          <a:lstStyle/>
          <a:p>
            <a:pPr algn="l"/>
            <a:r>
              <a:rPr lang="sv-SE" dirty="0"/>
              <a:t>Agenda</a:t>
            </a:r>
          </a:p>
        </p:txBody>
      </p:sp>
      <p:sp>
        <p:nvSpPr>
          <p:cNvPr id="3" name="Rektangel 2"/>
          <p:cNvSpPr/>
          <p:nvPr/>
        </p:nvSpPr>
        <p:spPr>
          <a:xfrm>
            <a:off x="395536" y="1628800"/>
            <a:ext cx="4248472" cy="4278094"/>
          </a:xfrm>
          <a:prstGeom prst="rect">
            <a:avLst/>
          </a:prstGeom>
        </p:spPr>
        <p:txBody>
          <a:bodyPr wrap="square">
            <a:spAutoFit/>
          </a:bodyPr>
          <a:lstStyle/>
          <a:p>
            <a:r>
              <a:rPr lang="sv-SE" sz="2000" b="1" dirty="0"/>
              <a:t>Palliativ vård </a:t>
            </a:r>
          </a:p>
          <a:p>
            <a:pPr marL="285750" indent="-285750">
              <a:buFont typeface="Arial" panose="020B0604020202020204" pitchFamily="34" charset="0"/>
              <a:buChar char="•"/>
            </a:pPr>
            <a:r>
              <a:rPr lang="sv-SE" dirty="0"/>
              <a:t>Definitioner</a:t>
            </a:r>
          </a:p>
          <a:p>
            <a:pPr marL="285750" indent="-285750">
              <a:buFont typeface="Arial" panose="020B0604020202020204" pitchFamily="34" charset="0"/>
              <a:buChar char="•"/>
            </a:pPr>
            <a:r>
              <a:rPr lang="sv-SE" dirty="0"/>
              <a:t>Organisation</a:t>
            </a:r>
          </a:p>
          <a:p>
            <a:pPr marL="285750" indent="-285750">
              <a:buFont typeface="Arial" panose="020B0604020202020204" pitchFamily="34" charset="0"/>
              <a:buChar char="•"/>
            </a:pPr>
            <a:r>
              <a:rPr lang="sv-SE" dirty="0"/>
              <a:t>Andningsbesvär och rosslig andning</a:t>
            </a:r>
          </a:p>
          <a:p>
            <a:pPr marL="285750" indent="-285750">
              <a:buFont typeface="Arial" panose="020B0604020202020204" pitchFamily="34" charset="0"/>
              <a:buChar char="•"/>
            </a:pPr>
            <a:r>
              <a:rPr lang="sv-SE" dirty="0"/>
              <a:t>Förvirring</a:t>
            </a:r>
          </a:p>
          <a:p>
            <a:pPr marL="285750" indent="-285750">
              <a:buFont typeface="Arial" panose="020B0604020202020204" pitchFamily="34" charset="0"/>
              <a:buChar char="•"/>
            </a:pPr>
            <a:r>
              <a:rPr lang="sv-SE" dirty="0"/>
              <a:t>Ångest</a:t>
            </a:r>
          </a:p>
          <a:p>
            <a:pPr marL="285750" indent="-285750">
              <a:buFont typeface="Arial" panose="020B0604020202020204" pitchFamily="34" charset="0"/>
              <a:buChar char="•"/>
            </a:pPr>
            <a:r>
              <a:rPr lang="sv-SE" dirty="0"/>
              <a:t>Psykologiska försvar</a:t>
            </a:r>
          </a:p>
          <a:p>
            <a:pPr marL="285750" indent="-285750">
              <a:buFont typeface="Arial" panose="020B0604020202020204" pitchFamily="34" charset="0"/>
              <a:buChar char="•"/>
            </a:pPr>
            <a:r>
              <a:rPr lang="sv-SE" dirty="0"/>
              <a:t>Matleda</a:t>
            </a:r>
          </a:p>
          <a:p>
            <a:pPr marL="285750" indent="-285750">
              <a:buFont typeface="Arial" panose="020B0604020202020204" pitchFamily="34" charset="0"/>
              <a:buChar char="•"/>
            </a:pPr>
            <a:r>
              <a:rPr lang="sv-SE" dirty="0"/>
              <a:t>Illamående</a:t>
            </a:r>
          </a:p>
          <a:p>
            <a:pPr marL="285750" indent="-285750">
              <a:buFont typeface="Arial" panose="020B0604020202020204" pitchFamily="34" charset="0"/>
              <a:buChar char="•"/>
            </a:pPr>
            <a:r>
              <a:rPr lang="sv-SE" dirty="0"/>
              <a:t>Förstoppning/laxering</a:t>
            </a:r>
          </a:p>
          <a:p>
            <a:pPr marL="285750" indent="-285750">
              <a:buFont typeface="Arial" panose="020B0604020202020204" pitchFamily="34" charset="0"/>
              <a:buChar char="•"/>
            </a:pPr>
            <a:r>
              <a:rPr lang="sv-SE" dirty="0"/>
              <a:t>Smärta</a:t>
            </a:r>
          </a:p>
          <a:p>
            <a:pPr marL="285750" indent="-285750">
              <a:buFont typeface="Arial" panose="020B0604020202020204" pitchFamily="34" charset="0"/>
              <a:buChar char="•"/>
            </a:pPr>
            <a:r>
              <a:rPr lang="sv-SE" dirty="0"/>
              <a:t>God omvårdnad</a:t>
            </a:r>
          </a:p>
          <a:p>
            <a:pPr marL="285750" indent="-285750">
              <a:buFont typeface="Arial" panose="020B0604020202020204" pitchFamily="34" charset="0"/>
              <a:buChar char="•"/>
            </a:pPr>
            <a:r>
              <a:rPr lang="sv-SE" dirty="0"/>
              <a:t>Döden</a:t>
            </a:r>
          </a:p>
          <a:p>
            <a:pPr marL="285750" indent="-285750">
              <a:buFont typeface="Arial" panose="020B0604020202020204" pitchFamily="34" charset="0"/>
              <a:buChar char="•"/>
            </a:pPr>
            <a:r>
              <a:rPr lang="sv-SE" dirty="0"/>
              <a:t>Nationella och lokala riktlinjer</a:t>
            </a:r>
          </a:p>
          <a:p>
            <a:pPr marL="285750" indent="-285750">
              <a:buFont typeface="Arial" panose="020B0604020202020204" pitchFamily="34" charset="0"/>
              <a:buChar char="•"/>
            </a:pPr>
            <a:r>
              <a:rPr lang="sv-SE" dirty="0"/>
              <a:t>Material/Länkar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492896"/>
            <a:ext cx="3312367" cy="331236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6405150"/>
            <a:ext cx="446881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346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32656"/>
            <a:ext cx="8229600" cy="792088"/>
          </a:xfrm>
        </p:spPr>
        <p:txBody>
          <a:bodyPr>
            <a:normAutofit fontScale="90000"/>
          </a:bodyPr>
          <a:lstStyle/>
          <a:p>
            <a:pPr algn="l"/>
            <a:br>
              <a:rPr lang="sv-SE" sz="2800" dirty="0"/>
            </a:br>
            <a:r>
              <a:rPr lang="sv-SE" sz="4900" dirty="0"/>
              <a:t>ILLAMÅENDE/KRÄKNINGAR</a:t>
            </a:r>
          </a:p>
        </p:txBody>
      </p:sp>
      <p:sp>
        <p:nvSpPr>
          <p:cNvPr id="3" name="Platshållare för innehåll 2"/>
          <p:cNvSpPr>
            <a:spLocks noGrp="1"/>
          </p:cNvSpPr>
          <p:nvPr>
            <p:ph idx="1"/>
          </p:nvPr>
        </p:nvSpPr>
        <p:spPr/>
        <p:txBody>
          <a:bodyPr>
            <a:normAutofit/>
          </a:bodyPr>
          <a:lstStyle/>
          <a:p>
            <a:pPr marL="0" indent="0">
              <a:buNone/>
            </a:pPr>
            <a:r>
              <a:rPr lang="sv-SE" b="1" dirty="0"/>
              <a:t>ORSAK</a:t>
            </a:r>
            <a:r>
              <a:rPr lang="sv-SE" sz="2400" dirty="0"/>
              <a:t> </a:t>
            </a:r>
          </a:p>
          <a:p>
            <a:r>
              <a:rPr lang="sv-SE" sz="2800" dirty="0"/>
              <a:t>förstoppning</a:t>
            </a:r>
          </a:p>
          <a:p>
            <a:r>
              <a:rPr lang="sv-SE" sz="2800" dirty="0"/>
              <a:t>munsvamp</a:t>
            </a:r>
          </a:p>
          <a:p>
            <a:r>
              <a:rPr lang="sv-SE" sz="2800" dirty="0"/>
              <a:t>läkemedel</a:t>
            </a:r>
          </a:p>
          <a:p>
            <a:r>
              <a:rPr lang="sv-SE" sz="2800" dirty="0"/>
              <a:t>tumörer</a:t>
            </a:r>
          </a:p>
          <a:p>
            <a:r>
              <a:rPr lang="sv-SE" sz="2800" dirty="0"/>
              <a:t>hjärnmetastaser</a:t>
            </a:r>
          </a:p>
          <a:p>
            <a:pPr marL="0" indent="0">
              <a:buNone/>
            </a:pPr>
            <a:r>
              <a:rPr lang="sv-SE" sz="2800" dirty="0"/>
              <a:t> </a:t>
            </a:r>
          </a:p>
          <a:p>
            <a:pPr>
              <a:buFontTx/>
              <a:buChar char="-"/>
            </a:pPr>
            <a:endParaRPr lang="sv-SE" sz="2400" dirty="0"/>
          </a:p>
          <a:p>
            <a:pPr>
              <a:buFontTx/>
              <a:buChar char="-"/>
            </a:pPr>
            <a:endParaRPr lang="sv-SE" sz="2400" dirty="0"/>
          </a:p>
          <a:p>
            <a:pPr>
              <a:buFontTx/>
              <a:buChar char="-"/>
            </a:pPr>
            <a:endParaRPr lang="sv-SE" sz="2400" dirty="0"/>
          </a:p>
          <a:p>
            <a:pPr>
              <a:buFontTx/>
              <a:buChar char="-"/>
            </a:pPr>
            <a:endParaRPr lang="sv-SE" sz="2400"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863181"/>
            <a:ext cx="1857375" cy="1905000"/>
          </a:xfrm>
          <a:prstGeom prst="rect">
            <a:avLst/>
          </a:prstGeom>
        </p:spPr>
      </p:pic>
    </p:spTree>
    <p:extLst>
      <p:ext uri="{BB962C8B-B14F-4D97-AF65-F5344CB8AC3E}">
        <p14:creationId xmlns:p14="http://schemas.microsoft.com/office/powerpoint/2010/main" val="2868826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32656"/>
            <a:ext cx="8229600" cy="1084982"/>
          </a:xfrm>
        </p:spPr>
        <p:txBody>
          <a:bodyPr/>
          <a:lstStyle/>
          <a:p>
            <a:pPr algn="l"/>
            <a:r>
              <a:rPr lang="sv-SE" dirty="0"/>
              <a:t>ILLAMÅENDE/KRÄKNINGAR</a:t>
            </a:r>
          </a:p>
        </p:txBody>
      </p:sp>
      <p:sp>
        <p:nvSpPr>
          <p:cNvPr id="3" name="Platshållare för innehåll 2"/>
          <p:cNvSpPr>
            <a:spLocks noGrp="1"/>
          </p:cNvSpPr>
          <p:nvPr>
            <p:ph idx="1"/>
          </p:nvPr>
        </p:nvSpPr>
        <p:spPr/>
        <p:txBody>
          <a:bodyPr>
            <a:normAutofit/>
          </a:bodyPr>
          <a:lstStyle/>
          <a:p>
            <a:pPr marL="0" indent="0">
              <a:buNone/>
            </a:pPr>
            <a:r>
              <a:rPr lang="sv-SE" b="1" dirty="0"/>
              <a:t>OMVÅRDNADSÅTGÄRDER</a:t>
            </a:r>
          </a:p>
          <a:p>
            <a:r>
              <a:rPr lang="sv-SE" sz="2800" dirty="0"/>
              <a:t>nyvädrat rum, undvik matos, lukt från sår etc.</a:t>
            </a:r>
          </a:p>
          <a:p>
            <a:r>
              <a:rPr lang="sv-SE" sz="2800" dirty="0"/>
              <a:t>bra sittställning vid måltid</a:t>
            </a:r>
          </a:p>
          <a:p>
            <a:r>
              <a:rPr lang="sv-SE" sz="2800" dirty="0"/>
              <a:t>små men ”attraktiva” portioner, ofta</a:t>
            </a:r>
          </a:p>
          <a:p>
            <a:r>
              <a:rPr lang="sv-SE" sz="2800" dirty="0"/>
              <a:t>gärna kall och salt mat</a:t>
            </a:r>
          </a:p>
          <a:p>
            <a:r>
              <a:rPr lang="sv-SE" altLang="sv-SE" sz="2800" dirty="0"/>
              <a:t>f</a:t>
            </a:r>
            <a:r>
              <a:rPr lang="sv-SE" altLang="sv-SE" sz="2800" dirty="0">
                <a:solidFill>
                  <a:srgbClr val="000000"/>
                </a:solidFill>
              </a:rPr>
              <a:t>ett och protein kan öka illamående</a:t>
            </a:r>
          </a:p>
          <a:p>
            <a:r>
              <a:rPr lang="sv-SE" sz="2800" dirty="0"/>
              <a:t>noggrann munvård</a:t>
            </a:r>
          </a:p>
          <a:p>
            <a:r>
              <a:rPr lang="sv-SE" sz="2800" dirty="0"/>
              <a:t>ha ”koll” så förstoppning kan förebyggas</a:t>
            </a:r>
          </a:p>
          <a:p>
            <a:pPr>
              <a:buFontTx/>
              <a:buChar char="-"/>
            </a:pPr>
            <a:endParaRPr lang="sv-SE" dirty="0"/>
          </a:p>
          <a:p>
            <a:endParaRPr lang="sv-SE" dirty="0"/>
          </a:p>
        </p:txBody>
      </p:sp>
    </p:spTree>
    <p:extLst>
      <p:ext uri="{BB962C8B-B14F-4D97-AF65-F5344CB8AC3E}">
        <p14:creationId xmlns:p14="http://schemas.microsoft.com/office/powerpoint/2010/main" val="41726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04664"/>
            <a:ext cx="8229600" cy="720080"/>
          </a:xfrm>
        </p:spPr>
        <p:txBody>
          <a:bodyPr>
            <a:normAutofit fontScale="90000"/>
          </a:bodyPr>
          <a:lstStyle/>
          <a:p>
            <a:pPr algn="l"/>
            <a:br>
              <a:rPr lang="sv-SE" sz="2800" dirty="0"/>
            </a:br>
            <a:r>
              <a:rPr lang="sv-SE" sz="4900" dirty="0"/>
              <a:t>NEDSATT MUNHÄLSA</a:t>
            </a:r>
          </a:p>
        </p:txBody>
      </p:sp>
      <p:sp>
        <p:nvSpPr>
          <p:cNvPr id="3" name="Platshållare för innehåll 2"/>
          <p:cNvSpPr>
            <a:spLocks noGrp="1"/>
          </p:cNvSpPr>
          <p:nvPr>
            <p:ph idx="1"/>
          </p:nvPr>
        </p:nvSpPr>
        <p:spPr>
          <a:xfrm>
            <a:off x="457200" y="1412776"/>
            <a:ext cx="8229600" cy="4713387"/>
          </a:xfrm>
        </p:spPr>
        <p:txBody>
          <a:bodyPr>
            <a:normAutofit/>
          </a:bodyPr>
          <a:lstStyle/>
          <a:p>
            <a:pPr marL="0" indent="0">
              <a:buNone/>
            </a:pPr>
            <a:r>
              <a:rPr lang="sv-SE" b="1" dirty="0"/>
              <a:t>Kan leda till</a:t>
            </a:r>
          </a:p>
          <a:p>
            <a:r>
              <a:rPr lang="sv-SE" sz="2800" dirty="0"/>
              <a:t>vit beläggning eller sår på tungan, insidan av kinderna eller i gommen</a:t>
            </a:r>
          </a:p>
          <a:p>
            <a:r>
              <a:rPr lang="sv-SE" sz="2800" dirty="0"/>
              <a:t>röd skinnflådd tunga</a:t>
            </a:r>
          </a:p>
          <a:p>
            <a:r>
              <a:rPr lang="sv-SE" sz="2800" dirty="0"/>
              <a:t>ont i munnen, vill inte äta</a:t>
            </a:r>
          </a:p>
          <a:p>
            <a:r>
              <a:rPr lang="sv-SE" sz="2800" dirty="0"/>
              <a:t>illamående</a:t>
            </a:r>
          </a:p>
          <a:p>
            <a:r>
              <a:rPr lang="sv-SE" sz="2800" dirty="0"/>
              <a:t>dålig aptit</a:t>
            </a:r>
          </a:p>
          <a:p>
            <a:r>
              <a:rPr lang="sv-SE" sz="2800" dirty="0"/>
              <a:t>illaluktande andedräkt</a:t>
            </a:r>
          </a:p>
          <a:p>
            <a:r>
              <a:rPr lang="sv-SE" sz="2800" dirty="0"/>
              <a:t>förändrad smakupplevelse</a:t>
            </a:r>
          </a:p>
        </p:txBody>
      </p:sp>
    </p:spTree>
    <p:extLst>
      <p:ext uri="{BB962C8B-B14F-4D97-AF65-F5344CB8AC3E}">
        <p14:creationId xmlns:p14="http://schemas.microsoft.com/office/powerpoint/2010/main" val="3062467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l"/>
            <a:br>
              <a:rPr lang="sv-SE" sz="2800" dirty="0"/>
            </a:br>
            <a:r>
              <a:rPr lang="sv-SE" sz="4900" dirty="0"/>
              <a:t>NEDSATT MUNHÄLSA - MUNVÅRD</a:t>
            </a:r>
          </a:p>
        </p:txBody>
      </p:sp>
      <p:sp>
        <p:nvSpPr>
          <p:cNvPr id="3" name="Platshållare för innehåll 2"/>
          <p:cNvSpPr>
            <a:spLocks noGrp="1"/>
          </p:cNvSpPr>
          <p:nvPr>
            <p:ph idx="1"/>
          </p:nvPr>
        </p:nvSpPr>
        <p:spPr>
          <a:xfrm>
            <a:off x="457200" y="1556792"/>
            <a:ext cx="8075240" cy="3240358"/>
          </a:xfrm>
        </p:spPr>
        <p:txBody>
          <a:bodyPr>
            <a:normAutofit/>
          </a:bodyPr>
          <a:lstStyle/>
          <a:p>
            <a:pPr marL="0" indent="0">
              <a:buNone/>
            </a:pPr>
            <a:r>
              <a:rPr lang="sv-SE" b="1" dirty="0"/>
              <a:t>OMVÅRDNADSÅTGÄRDER</a:t>
            </a:r>
          </a:p>
          <a:p>
            <a:r>
              <a:rPr lang="sv-SE" sz="2800" dirty="0"/>
              <a:t>fukta munnen minst 2 ggr/timme</a:t>
            </a:r>
          </a:p>
          <a:p>
            <a:r>
              <a:rPr lang="sv-SE" sz="2800" dirty="0"/>
              <a:t>vichyvatten och cerat</a:t>
            </a:r>
          </a:p>
          <a:p>
            <a:r>
              <a:rPr lang="sv-SE" sz="2800" dirty="0"/>
              <a:t>salivstimulerade preparat</a:t>
            </a:r>
          </a:p>
          <a:p>
            <a:r>
              <a:rPr lang="sv-SE" sz="2800" dirty="0"/>
              <a:t>saliversättningsmedel</a:t>
            </a:r>
          </a:p>
          <a:p>
            <a:r>
              <a:rPr lang="sv-SE" sz="2800" dirty="0"/>
              <a:t>ta gärna hjälp av närstående</a:t>
            </a:r>
          </a:p>
          <a:p>
            <a:endParaRPr lang="sv-SE" sz="2800" dirty="0"/>
          </a:p>
          <a:p>
            <a:pPr>
              <a:buFontTx/>
              <a:buChar char="-"/>
            </a:pPr>
            <a:endParaRPr lang="sv-SE"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47717">
            <a:off x="6892867" y="4828731"/>
            <a:ext cx="1801394" cy="1774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581128"/>
            <a:ext cx="1439862" cy="143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objekt 5"/>
          <p:cNvPicPr>
            <a:picLocks noChangeAspect="1"/>
          </p:cNvPicPr>
          <p:nvPr/>
        </p:nvPicPr>
        <p:blipFill>
          <a:blip r:embed="rId5"/>
          <a:stretch>
            <a:fillRect/>
          </a:stretch>
        </p:blipFill>
        <p:spPr>
          <a:xfrm>
            <a:off x="6888580" y="3117712"/>
            <a:ext cx="1890600" cy="1890600"/>
          </a:xfrm>
          <a:prstGeom prst="rect">
            <a:avLst/>
          </a:prstGeom>
        </p:spPr>
      </p:pic>
    </p:spTree>
    <p:extLst>
      <p:ext uri="{BB962C8B-B14F-4D97-AF65-F5344CB8AC3E}">
        <p14:creationId xmlns:p14="http://schemas.microsoft.com/office/powerpoint/2010/main" val="25524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80261-5AB5-00E9-9625-877BD3E4DD44}"/>
              </a:ext>
            </a:extLst>
          </p:cNvPr>
          <p:cNvSpPr>
            <a:spLocks noGrp="1"/>
          </p:cNvSpPr>
          <p:nvPr>
            <p:ph type="title"/>
          </p:nvPr>
        </p:nvSpPr>
        <p:spPr/>
        <p:txBody>
          <a:bodyPr/>
          <a:lstStyle/>
          <a:p>
            <a:pPr algn="l"/>
            <a:r>
              <a:rPr lang="sv-SE" dirty="0"/>
              <a:t>SVÄLJNINGSSVÅRIGHETER</a:t>
            </a:r>
          </a:p>
        </p:txBody>
      </p:sp>
      <p:sp>
        <p:nvSpPr>
          <p:cNvPr id="3" name="Platshållare för innehåll 2">
            <a:extLst>
              <a:ext uri="{FF2B5EF4-FFF2-40B4-BE49-F238E27FC236}">
                <a16:creationId xmlns:a16="http://schemas.microsoft.com/office/drawing/2014/main" id="{0FE10F8E-77AB-EC16-7DB6-6E7A1D8712B5}"/>
              </a:ext>
            </a:extLst>
          </p:cNvPr>
          <p:cNvSpPr>
            <a:spLocks noGrp="1"/>
          </p:cNvSpPr>
          <p:nvPr>
            <p:ph idx="1"/>
          </p:nvPr>
        </p:nvSpPr>
        <p:spPr>
          <a:xfrm>
            <a:off x="457199" y="1628800"/>
            <a:ext cx="11732951" cy="9711318"/>
          </a:xfrm>
        </p:spPr>
        <p:txBody>
          <a:bodyPr/>
          <a:lstStyle/>
          <a:p>
            <a:pPr marL="0" indent="0">
              <a:buNone/>
            </a:pPr>
            <a:r>
              <a:rPr lang="sv-SE" b="1" dirty="0"/>
              <a:t>OMVÅRDNADSÅTGÄRDER</a:t>
            </a:r>
          </a:p>
          <a:p>
            <a:r>
              <a:rPr lang="sv-SE" dirty="0"/>
              <a:t>mjuk och blöt mat</a:t>
            </a:r>
          </a:p>
          <a:p>
            <a:r>
              <a:rPr lang="sv-SE" dirty="0"/>
              <a:t>bra sittställning</a:t>
            </a:r>
          </a:p>
          <a:p>
            <a:r>
              <a:rPr lang="sv-SE" dirty="0"/>
              <a:t>kolsyrad dryck</a:t>
            </a:r>
          </a:p>
          <a:p>
            <a:r>
              <a:rPr lang="sv-SE" dirty="0"/>
              <a:t>anpassa konsistensen på maten</a:t>
            </a:r>
          </a:p>
          <a:p>
            <a:endParaRPr lang="sv-SE" b="1" dirty="0"/>
          </a:p>
        </p:txBody>
      </p:sp>
      <p:pic>
        <p:nvPicPr>
          <p:cNvPr id="4098" name="Picture 2" descr="Kolsyrade drycker – Smaka Sverige">
            <a:extLst>
              <a:ext uri="{FF2B5EF4-FFF2-40B4-BE49-F238E27FC236}">
                <a16:creationId xmlns:a16="http://schemas.microsoft.com/office/drawing/2014/main" id="{5236F828-C5F7-9938-A727-E4C802238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797152"/>
            <a:ext cx="3528391" cy="137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6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32656"/>
            <a:ext cx="8229600" cy="936104"/>
          </a:xfrm>
        </p:spPr>
        <p:txBody>
          <a:bodyPr>
            <a:normAutofit fontScale="90000"/>
          </a:bodyPr>
          <a:lstStyle/>
          <a:p>
            <a:pPr algn="l"/>
            <a:br>
              <a:rPr lang="sv-SE" sz="2800" dirty="0"/>
            </a:br>
            <a:r>
              <a:rPr lang="sv-SE" sz="4900" dirty="0"/>
              <a:t>FÖRSTOPPNING</a:t>
            </a:r>
          </a:p>
        </p:txBody>
      </p:sp>
      <p:sp>
        <p:nvSpPr>
          <p:cNvPr id="3" name="Platshållare för innehåll 2"/>
          <p:cNvSpPr>
            <a:spLocks noGrp="1"/>
          </p:cNvSpPr>
          <p:nvPr>
            <p:ph idx="1"/>
          </p:nvPr>
        </p:nvSpPr>
        <p:spPr>
          <a:xfrm>
            <a:off x="457200" y="1556792"/>
            <a:ext cx="8229600" cy="4569371"/>
          </a:xfrm>
        </p:spPr>
        <p:txBody>
          <a:bodyPr/>
          <a:lstStyle/>
          <a:p>
            <a:pPr marL="0" indent="0">
              <a:spcBef>
                <a:spcPct val="0"/>
              </a:spcBef>
              <a:buNone/>
            </a:pPr>
            <a:r>
              <a:rPr lang="sv-SE" altLang="sv-SE" b="1" dirty="0">
                <a:solidFill>
                  <a:srgbClr val="000000"/>
                </a:solidFill>
              </a:rPr>
              <a:t>ORSAK</a:t>
            </a:r>
          </a:p>
          <a:p>
            <a:pPr>
              <a:spcBef>
                <a:spcPct val="0"/>
              </a:spcBef>
            </a:pPr>
            <a:r>
              <a:rPr lang="sv-SE" altLang="sv-SE" sz="2800" dirty="0">
                <a:solidFill>
                  <a:srgbClr val="000000"/>
                </a:solidFill>
              </a:rPr>
              <a:t>inaktivitet</a:t>
            </a:r>
          </a:p>
          <a:p>
            <a:pPr>
              <a:spcBef>
                <a:spcPct val="0"/>
              </a:spcBef>
            </a:pPr>
            <a:r>
              <a:rPr lang="sv-SE" altLang="sv-SE" sz="2800" dirty="0">
                <a:solidFill>
                  <a:srgbClr val="000000"/>
                </a:solidFill>
              </a:rPr>
              <a:t>sängläge</a:t>
            </a:r>
          </a:p>
          <a:p>
            <a:pPr>
              <a:spcBef>
                <a:spcPct val="0"/>
              </a:spcBef>
            </a:pPr>
            <a:r>
              <a:rPr lang="sv-SE" altLang="sv-SE" sz="2800" dirty="0">
                <a:solidFill>
                  <a:srgbClr val="000000"/>
                </a:solidFill>
              </a:rPr>
              <a:t>uttorkning</a:t>
            </a:r>
          </a:p>
          <a:p>
            <a:pPr>
              <a:spcBef>
                <a:spcPct val="0"/>
              </a:spcBef>
            </a:pPr>
            <a:r>
              <a:rPr lang="sv-SE" altLang="sv-SE" sz="2800" dirty="0">
                <a:solidFill>
                  <a:srgbClr val="000000"/>
                </a:solidFill>
              </a:rPr>
              <a:t>stopp i tarmen</a:t>
            </a:r>
          </a:p>
          <a:p>
            <a:pPr>
              <a:spcBef>
                <a:spcPct val="0"/>
              </a:spcBef>
            </a:pPr>
            <a:r>
              <a:rPr lang="sv-SE" altLang="sv-SE" sz="2800" dirty="0">
                <a:solidFill>
                  <a:srgbClr val="000000"/>
                </a:solidFill>
              </a:rPr>
              <a:t>läkemedel, ex </a:t>
            </a:r>
            <a:r>
              <a:rPr lang="sv-SE" altLang="sv-SE" sz="2800" dirty="0" err="1">
                <a:solidFill>
                  <a:srgbClr val="000000"/>
                </a:solidFill>
              </a:rPr>
              <a:t>opioider</a:t>
            </a:r>
            <a:r>
              <a:rPr lang="sv-SE" altLang="sv-SE" sz="2800" dirty="0">
                <a:solidFill>
                  <a:srgbClr val="000000"/>
                </a:solidFill>
              </a:rPr>
              <a:t> och </a:t>
            </a:r>
            <a:r>
              <a:rPr lang="sv-SE" altLang="sv-SE" sz="2800" dirty="0" err="1">
                <a:solidFill>
                  <a:srgbClr val="000000"/>
                </a:solidFill>
              </a:rPr>
              <a:t>ondansetron</a:t>
            </a:r>
            <a:r>
              <a:rPr lang="sv-SE" altLang="sv-SE" sz="2800" dirty="0">
                <a:solidFill>
                  <a:srgbClr val="000000"/>
                </a:solidFill>
              </a:rPr>
              <a:t> </a:t>
            </a:r>
          </a:p>
          <a:p>
            <a:pPr>
              <a:spcBef>
                <a:spcPct val="0"/>
              </a:spcBef>
              <a:buFontTx/>
              <a:buChar char="-"/>
            </a:pPr>
            <a:endParaRPr lang="sv-SE" altLang="sv-SE" dirty="0">
              <a:solidFill>
                <a:srgbClr val="000000"/>
              </a:solidFill>
            </a:endParaRP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747" y="4484016"/>
            <a:ext cx="2530624" cy="1630963"/>
          </a:xfrm>
          <a:prstGeom prst="rect">
            <a:avLst/>
          </a:prstGeom>
        </p:spPr>
      </p:pic>
    </p:spTree>
    <p:extLst>
      <p:ext uri="{BB962C8B-B14F-4D97-AF65-F5344CB8AC3E}">
        <p14:creationId xmlns:p14="http://schemas.microsoft.com/office/powerpoint/2010/main" val="1645859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994122"/>
          </a:xfrm>
        </p:spPr>
        <p:txBody>
          <a:bodyPr>
            <a:normAutofit fontScale="90000"/>
          </a:bodyPr>
          <a:lstStyle/>
          <a:p>
            <a:pPr algn="l"/>
            <a:br>
              <a:rPr lang="sv-SE" dirty="0"/>
            </a:br>
            <a:r>
              <a:rPr lang="sv-SE" sz="4900" dirty="0"/>
              <a:t>FÖRSTOPPNING</a:t>
            </a:r>
          </a:p>
        </p:txBody>
      </p:sp>
      <p:sp>
        <p:nvSpPr>
          <p:cNvPr id="3" name="Platshållare för innehåll 2"/>
          <p:cNvSpPr>
            <a:spLocks noGrp="1"/>
          </p:cNvSpPr>
          <p:nvPr>
            <p:ph idx="1"/>
          </p:nvPr>
        </p:nvSpPr>
        <p:spPr>
          <a:xfrm>
            <a:off x="457200" y="1844824"/>
            <a:ext cx="8229600" cy="4281339"/>
          </a:xfrm>
        </p:spPr>
        <p:txBody>
          <a:bodyPr/>
          <a:lstStyle/>
          <a:p>
            <a:pPr marL="0" indent="0">
              <a:buNone/>
            </a:pPr>
            <a:r>
              <a:rPr lang="sv-SE" b="1" dirty="0"/>
              <a:t>OMVÅRDNADSÅTGÄRDER</a:t>
            </a:r>
          </a:p>
          <a:p>
            <a:r>
              <a:rPr lang="sv-SE" sz="2800" dirty="0"/>
              <a:t>regelbundna toalettbesök</a:t>
            </a:r>
          </a:p>
          <a:p>
            <a:r>
              <a:rPr lang="sv-SE" sz="2800" dirty="0"/>
              <a:t>kostråd – ej tillräckligt vid behandling med </a:t>
            </a:r>
            <a:r>
              <a:rPr lang="sv-SE" sz="2800" dirty="0" err="1"/>
              <a:t>opioider</a:t>
            </a:r>
            <a:endParaRPr lang="sv-SE" sz="2800" dirty="0"/>
          </a:p>
          <a:p>
            <a:r>
              <a:rPr lang="sv-SE" sz="2800" dirty="0"/>
              <a:t>avföringsregistrering</a:t>
            </a:r>
          </a:p>
          <a:p>
            <a:r>
              <a:rPr lang="sv-SE" sz="2800" dirty="0"/>
              <a:t>bedöva om sår i rumpan, hemorrojder</a:t>
            </a:r>
          </a:p>
          <a:p>
            <a:r>
              <a:rPr lang="sv-SE" sz="2800" dirty="0"/>
              <a:t>möjliggör bra sittställning, fotpall</a:t>
            </a:r>
          </a:p>
          <a:p>
            <a:pPr>
              <a:buFontTx/>
              <a:buChar char="-"/>
            </a:pPr>
            <a:endParaRPr lang="sv-SE" sz="2800"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4581128"/>
            <a:ext cx="2202415" cy="1690886"/>
          </a:xfrm>
          <a:prstGeom prst="rect">
            <a:avLst/>
          </a:prstGeom>
        </p:spPr>
      </p:pic>
    </p:spTree>
    <p:extLst>
      <p:ext uri="{BB962C8B-B14F-4D97-AF65-F5344CB8AC3E}">
        <p14:creationId xmlns:p14="http://schemas.microsoft.com/office/powerpoint/2010/main" val="4077987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04664"/>
            <a:ext cx="8229600" cy="792088"/>
          </a:xfrm>
        </p:spPr>
        <p:txBody>
          <a:bodyPr>
            <a:normAutofit/>
          </a:bodyPr>
          <a:lstStyle/>
          <a:p>
            <a:pPr algn="l"/>
            <a:r>
              <a:rPr lang="sv-SE" dirty="0"/>
              <a:t>DÅLIG MATLUST</a:t>
            </a:r>
            <a:endParaRPr lang="sv-SE" sz="4900" dirty="0">
              <a:solidFill>
                <a:srgbClr val="FF0000"/>
              </a:solidFill>
            </a:endParaRPr>
          </a:p>
        </p:txBody>
      </p:sp>
      <p:sp>
        <p:nvSpPr>
          <p:cNvPr id="3" name="Platshållare för innehåll 2"/>
          <p:cNvSpPr>
            <a:spLocks noGrp="1"/>
          </p:cNvSpPr>
          <p:nvPr>
            <p:ph idx="1"/>
          </p:nvPr>
        </p:nvSpPr>
        <p:spPr>
          <a:xfrm>
            <a:off x="457200" y="1628800"/>
            <a:ext cx="8229600" cy="4497363"/>
          </a:xfrm>
        </p:spPr>
        <p:txBody>
          <a:bodyPr>
            <a:normAutofit/>
          </a:bodyPr>
          <a:lstStyle/>
          <a:p>
            <a:pPr marL="0" indent="0">
              <a:spcBef>
                <a:spcPct val="0"/>
              </a:spcBef>
              <a:buNone/>
            </a:pPr>
            <a:r>
              <a:rPr lang="sv-SE" altLang="sv-SE" b="1" dirty="0">
                <a:solidFill>
                  <a:srgbClr val="000000"/>
                </a:solidFill>
              </a:rPr>
              <a:t>ORSAK </a:t>
            </a:r>
          </a:p>
          <a:p>
            <a:pPr>
              <a:spcBef>
                <a:spcPct val="0"/>
              </a:spcBef>
            </a:pPr>
            <a:r>
              <a:rPr lang="sv-SE" altLang="sv-SE" sz="2800" dirty="0">
                <a:solidFill>
                  <a:srgbClr val="000000"/>
                </a:solidFill>
              </a:rPr>
              <a:t>kroppen kan inte tillgodogöra sig mat och vätska som när man är frisk och det är förväntat att man äter mindre </a:t>
            </a:r>
          </a:p>
          <a:p>
            <a:pPr>
              <a:spcBef>
                <a:spcPct val="0"/>
              </a:spcBef>
            </a:pPr>
            <a:r>
              <a:rPr lang="sv-SE" altLang="sv-SE" sz="2800" dirty="0">
                <a:solidFill>
                  <a:srgbClr val="000000"/>
                </a:solidFill>
              </a:rPr>
              <a:t>törst och hungerkänslor försvinner oftast de </a:t>
            </a:r>
          </a:p>
          <a:p>
            <a:pPr marL="0" indent="0">
              <a:spcBef>
                <a:spcPct val="0"/>
              </a:spcBef>
              <a:buNone/>
            </a:pPr>
            <a:r>
              <a:rPr lang="sv-SE" altLang="sv-SE" sz="2800" dirty="0">
                <a:solidFill>
                  <a:srgbClr val="000000"/>
                </a:solidFill>
              </a:rPr>
              <a:t>    sista dagarna i livet – viktigt att  informera </a:t>
            </a:r>
          </a:p>
          <a:p>
            <a:pPr>
              <a:spcBef>
                <a:spcPct val="0"/>
              </a:spcBef>
            </a:pPr>
            <a:r>
              <a:rPr lang="sv-SE" sz="2800" dirty="0"/>
              <a:t>att på konstgjord väg, t.ex. i sond eller dropp, tillföra näring kan leda till illamående och försämra livskvaliteten</a:t>
            </a:r>
          </a:p>
        </p:txBody>
      </p:sp>
    </p:spTree>
    <p:extLst>
      <p:ext uri="{BB962C8B-B14F-4D97-AF65-F5344CB8AC3E}">
        <p14:creationId xmlns:p14="http://schemas.microsoft.com/office/powerpoint/2010/main" val="177863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04663"/>
            <a:ext cx="8229600" cy="802629"/>
          </a:xfrm>
        </p:spPr>
        <p:txBody>
          <a:bodyPr>
            <a:normAutofit fontScale="90000"/>
          </a:bodyPr>
          <a:lstStyle/>
          <a:p>
            <a:pPr algn="l"/>
            <a:r>
              <a:rPr lang="sv-SE" sz="4900" dirty="0"/>
              <a:t>DÅLIG MATLUST</a:t>
            </a:r>
          </a:p>
        </p:txBody>
      </p:sp>
      <p:sp>
        <p:nvSpPr>
          <p:cNvPr id="3" name="Platshållare för innehåll 2"/>
          <p:cNvSpPr>
            <a:spLocks noGrp="1"/>
          </p:cNvSpPr>
          <p:nvPr>
            <p:ph idx="1"/>
          </p:nvPr>
        </p:nvSpPr>
        <p:spPr/>
        <p:txBody>
          <a:bodyPr>
            <a:normAutofit fontScale="92500" lnSpcReduction="10000"/>
          </a:bodyPr>
          <a:lstStyle/>
          <a:p>
            <a:pPr marL="0" indent="0">
              <a:buNone/>
            </a:pPr>
            <a:endParaRPr lang="sv-SE" sz="3000" dirty="0"/>
          </a:p>
          <a:p>
            <a:pPr marL="0" indent="0">
              <a:buNone/>
            </a:pPr>
            <a:r>
              <a:rPr lang="sv-SE" sz="3000" dirty="0"/>
              <a:t>” Man dör inte för att man slutar äta, man slutar äta för att man ska dö” </a:t>
            </a:r>
          </a:p>
          <a:p>
            <a:pPr marL="0" indent="0">
              <a:buNone/>
            </a:pPr>
            <a:r>
              <a:rPr lang="sv-SE" dirty="0"/>
              <a:t> </a:t>
            </a:r>
          </a:p>
          <a:p>
            <a:pPr marL="0" indent="0">
              <a:buNone/>
            </a:pPr>
            <a:r>
              <a:rPr lang="sv-SE" dirty="0"/>
              <a:t>                                                                    </a:t>
            </a:r>
          </a:p>
          <a:p>
            <a:pPr marL="0" indent="0">
              <a:buNone/>
            </a:pPr>
            <a:endParaRPr lang="sv-SE" dirty="0"/>
          </a:p>
          <a:p>
            <a:pPr marL="0" indent="0">
              <a:buNone/>
            </a:pPr>
            <a:r>
              <a:rPr lang="sv-SE" dirty="0"/>
              <a:t>                                                                                                                                                                                              </a:t>
            </a:r>
          </a:p>
          <a:p>
            <a:pPr marL="0" indent="0">
              <a:buNone/>
            </a:pPr>
            <a:endParaRPr lang="sv-SE" sz="2000" dirty="0"/>
          </a:p>
          <a:p>
            <a:pPr marL="0" indent="0">
              <a:buNone/>
            </a:pPr>
            <a:endParaRPr lang="sv-SE" sz="2000" dirty="0"/>
          </a:p>
          <a:p>
            <a:pPr marL="0" indent="0">
              <a:buNone/>
            </a:pPr>
            <a:r>
              <a:rPr lang="sv-SE" sz="2000" dirty="0"/>
              <a:t>                                                                                                          (Sokrates, död 399 </a:t>
            </a:r>
            <a:r>
              <a:rPr lang="sv-SE" sz="2000" dirty="0" err="1"/>
              <a:t>f.Kr</a:t>
            </a:r>
            <a:r>
              <a:rPr lang="sv-SE" sz="2000" dirty="0"/>
              <a:t>) </a:t>
            </a:r>
          </a:p>
          <a:p>
            <a:endParaRPr lang="sv-SE" dirty="0"/>
          </a:p>
        </p:txBody>
      </p:sp>
      <p:pic>
        <p:nvPicPr>
          <p:cNvPr id="4" name="Picture 3" descr="\\lthalland\User$\S\egn115\solnedgång"/>
          <p:cNvPicPr>
            <a:picLocks noChangeAspect="1" noChangeArrowheads="1"/>
          </p:cNvPicPr>
          <p:nvPr/>
        </p:nvPicPr>
        <p:blipFill>
          <a:blip r:embed="rId3">
            <a:extLst>
              <a:ext uri="{28A0092B-C50C-407E-A947-70E740481C1C}">
                <a14:useLocalDpi xmlns:a14="http://schemas.microsoft.com/office/drawing/2010/main" val="0"/>
              </a:ext>
            </a:extLst>
          </a:blip>
          <a:srcRect t="16142" b="16154"/>
          <a:stretch>
            <a:fillRect/>
          </a:stretch>
        </p:blipFill>
        <p:spPr bwMode="auto">
          <a:xfrm>
            <a:off x="666750" y="2996952"/>
            <a:ext cx="8020050" cy="273630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262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50106"/>
          </a:xfrm>
        </p:spPr>
        <p:txBody>
          <a:bodyPr>
            <a:normAutofit/>
          </a:bodyPr>
          <a:lstStyle/>
          <a:p>
            <a:r>
              <a:rPr lang="sv-SE" dirty="0"/>
              <a:t>FIKADAGS/BENSTRÄCKARE</a:t>
            </a:r>
          </a:p>
        </p:txBody>
      </p:sp>
      <p:pic>
        <p:nvPicPr>
          <p:cNvPr id="6" name="Platshållare för innehåll 5"/>
          <p:cNvPicPr>
            <a:picLocks noGrp="1" noChangeAspect="1"/>
          </p:cNvPicPr>
          <p:nvPr>
            <p:ph idx="1"/>
          </p:nvPr>
        </p:nvPicPr>
        <p:blipFill>
          <a:blip r:embed="rId2"/>
          <a:stretch>
            <a:fillRect/>
          </a:stretch>
        </p:blipFill>
        <p:spPr>
          <a:xfrm>
            <a:off x="4061042" y="3068959"/>
            <a:ext cx="4111358" cy="2961137"/>
          </a:xfrm>
          <a:prstGeom prst="rect">
            <a:avLst/>
          </a:prstGeom>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556792"/>
            <a:ext cx="3058666" cy="3058666"/>
          </a:xfrm>
          <a:prstGeom prst="rect">
            <a:avLst/>
          </a:prstGeom>
        </p:spPr>
      </p:pic>
      <p:sp>
        <p:nvSpPr>
          <p:cNvPr id="4" name="Platshållare för bildnummer 3"/>
          <p:cNvSpPr>
            <a:spLocks noGrp="1"/>
          </p:cNvSpPr>
          <p:nvPr>
            <p:ph type="sldNum" sz="quarter" idx="12"/>
          </p:nvPr>
        </p:nvSpPr>
        <p:spPr/>
        <p:txBody>
          <a:bodyPr/>
          <a:lstStyle/>
          <a:p>
            <a:fld id="{3243A9B5-2E26-490F-A157-6C865E176309}" type="slidenum">
              <a:rPr lang="sv-SE" smtClean="0"/>
              <a:t>39</a:t>
            </a:fld>
            <a:endParaRPr lang="sv-SE"/>
          </a:p>
        </p:txBody>
      </p:sp>
    </p:spTree>
    <p:extLst>
      <p:ext uri="{BB962C8B-B14F-4D97-AF65-F5344CB8AC3E}">
        <p14:creationId xmlns:p14="http://schemas.microsoft.com/office/powerpoint/2010/main" val="3302049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25EFAC-CD56-E41C-27FA-14495DE08AAE}"/>
              </a:ext>
            </a:extLst>
          </p:cNvPr>
          <p:cNvSpPr>
            <a:spLocks noGrp="1"/>
          </p:cNvSpPr>
          <p:nvPr>
            <p:ph type="title"/>
          </p:nvPr>
        </p:nvSpPr>
        <p:spPr>
          <a:xfrm>
            <a:off x="457200" y="548680"/>
            <a:ext cx="8229600" cy="1296143"/>
          </a:xfrm>
        </p:spPr>
        <p:txBody>
          <a:bodyPr>
            <a:normAutofit fontScale="90000"/>
          </a:bodyPr>
          <a:lstStyle/>
          <a:p>
            <a:br>
              <a:rPr lang="sv-SE" b="1" i="0" dirty="0">
                <a:solidFill>
                  <a:srgbClr val="202124"/>
                </a:solidFill>
                <a:effectLst/>
                <a:latin typeface="arial" panose="020B0604020202020204" pitchFamily="34" charset="0"/>
              </a:rPr>
            </a:br>
            <a:r>
              <a:rPr lang="sv-SE" sz="4900" i="0" dirty="0">
                <a:solidFill>
                  <a:srgbClr val="202124"/>
                </a:solidFill>
                <a:effectLst/>
              </a:rPr>
              <a:t>Definition av palliativ vård enligt WHO</a:t>
            </a:r>
            <a:br>
              <a:rPr lang="sv-SE" b="0" i="0" dirty="0">
                <a:solidFill>
                  <a:srgbClr val="202124"/>
                </a:solidFill>
                <a:effectLst/>
                <a:latin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937FB532-CF24-9B92-4544-4BB2084055CC}"/>
              </a:ext>
            </a:extLst>
          </p:cNvPr>
          <p:cNvSpPr>
            <a:spLocks noGrp="1"/>
          </p:cNvSpPr>
          <p:nvPr>
            <p:ph idx="1"/>
          </p:nvPr>
        </p:nvSpPr>
        <p:spPr/>
        <p:txBody>
          <a:bodyPr>
            <a:normAutofit fontScale="92500" lnSpcReduction="10000"/>
          </a:bodyPr>
          <a:lstStyle/>
          <a:p>
            <a:pPr marL="0" indent="0" algn="l">
              <a:buNone/>
            </a:pPr>
            <a:endParaRPr lang="sv-SE" b="0" i="0" dirty="0">
              <a:solidFill>
                <a:srgbClr val="202124"/>
              </a:solidFill>
              <a:effectLst/>
              <a:latin typeface="arial" panose="020B0604020202020204" pitchFamily="34" charset="0"/>
            </a:endParaRPr>
          </a:p>
          <a:p>
            <a:pPr algn="l">
              <a:buFont typeface="Arial" panose="020B0604020202020204" pitchFamily="34" charset="0"/>
              <a:buChar char="•"/>
            </a:pPr>
            <a:r>
              <a:rPr lang="sv-SE" b="0" i="0" dirty="0">
                <a:solidFill>
                  <a:srgbClr val="202124"/>
                </a:solidFill>
                <a:effectLst/>
                <a:latin typeface="arial" panose="020B0604020202020204" pitchFamily="34" charset="0"/>
              </a:rPr>
              <a:t>lindra smärta och andra plågsamma symtom.</a:t>
            </a:r>
          </a:p>
          <a:p>
            <a:pPr algn="l">
              <a:buFont typeface="Arial" panose="020B0604020202020204" pitchFamily="34" charset="0"/>
              <a:buChar char="•"/>
            </a:pPr>
            <a:r>
              <a:rPr lang="sv-SE" b="0" i="0" dirty="0">
                <a:solidFill>
                  <a:srgbClr val="202124"/>
                </a:solidFill>
                <a:effectLst/>
                <a:latin typeface="arial" panose="020B0604020202020204" pitchFamily="34" charset="0"/>
              </a:rPr>
              <a:t>bekräfta livet och betrakta döden som en normal process.</a:t>
            </a:r>
          </a:p>
          <a:p>
            <a:pPr algn="l">
              <a:buFont typeface="Arial" panose="020B0604020202020204" pitchFamily="34" charset="0"/>
              <a:buChar char="•"/>
            </a:pPr>
            <a:r>
              <a:rPr lang="sv-SE" b="0" i="0" dirty="0">
                <a:solidFill>
                  <a:srgbClr val="202124"/>
                </a:solidFill>
                <a:effectLst/>
                <a:latin typeface="arial" panose="020B0604020202020204" pitchFamily="34" charset="0"/>
              </a:rPr>
              <a:t>inte påskynda eller fördröja döden.</a:t>
            </a:r>
          </a:p>
          <a:p>
            <a:pPr algn="l">
              <a:buFont typeface="Arial" panose="020B0604020202020204" pitchFamily="34" charset="0"/>
              <a:buChar char="•"/>
            </a:pPr>
            <a:r>
              <a:rPr lang="sv-SE" b="0" i="0" dirty="0">
                <a:solidFill>
                  <a:srgbClr val="202124"/>
                </a:solidFill>
                <a:effectLst/>
                <a:latin typeface="arial" panose="020B0604020202020204" pitchFamily="34" charset="0"/>
              </a:rPr>
              <a:t>integrera de psykosociala och andliga aspekterna av patientvården.</a:t>
            </a:r>
          </a:p>
          <a:p>
            <a:pPr algn="l">
              <a:buFont typeface="Arial" panose="020B0604020202020204" pitchFamily="34" charset="0"/>
              <a:buChar char="•"/>
            </a:pPr>
            <a:r>
              <a:rPr lang="sv-SE" b="0" i="0" dirty="0">
                <a:solidFill>
                  <a:srgbClr val="202124"/>
                </a:solidFill>
                <a:effectLst/>
                <a:latin typeface="arial" panose="020B0604020202020204" pitchFamily="34" charset="0"/>
              </a:rPr>
              <a:t>stödja patienten i att leva så aktivt som möjligt fram till döden.     </a:t>
            </a:r>
          </a:p>
          <a:p>
            <a:endParaRPr lang="sv-SE" dirty="0"/>
          </a:p>
        </p:txBody>
      </p:sp>
      <p:pic>
        <p:nvPicPr>
          <p:cNvPr id="4" name="Picture 2">
            <a:extLst>
              <a:ext uri="{FF2B5EF4-FFF2-40B4-BE49-F238E27FC236}">
                <a16:creationId xmlns:a16="http://schemas.microsoft.com/office/drawing/2014/main" id="{30DFAE18-CED8-F002-E05E-3C81B8023E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5484073"/>
            <a:ext cx="639374" cy="64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68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8500" y="260648"/>
            <a:ext cx="8229600" cy="720080"/>
          </a:xfrm>
        </p:spPr>
        <p:txBody>
          <a:bodyPr>
            <a:normAutofit fontScale="90000"/>
          </a:bodyPr>
          <a:lstStyle/>
          <a:p>
            <a:br>
              <a:rPr lang="sv-SE" sz="2800" dirty="0"/>
            </a:br>
            <a:r>
              <a:rPr lang="sv-SE" sz="4900" dirty="0"/>
              <a:t>SMÄRTA</a:t>
            </a:r>
          </a:p>
        </p:txBody>
      </p:sp>
      <p:sp>
        <p:nvSpPr>
          <p:cNvPr id="3" name="Platshållare för innehåll 2"/>
          <p:cNvSpPr>
            <a:spLocks noGrp="1"/>
          </p:cNvSpPr>
          <p:nvPr>
            <p:ph idx="1"/>
          </p:nvPr>
        </p:nvSpPr>
        <p:spPr/>
        <p:txBody>
          <a:bodyPr/>
          <a:lstStyle/>
          <a:p>
            <a:pPr marL="0" indent="0">
              <a:buNone/>
            </a:pPr>
            <a:r>
              <a:rPr lang="sv-SE" b="1" dirty="0"/>
              <a:t>Orsak</a:t>
            </a:r>
          </a:p>
          <a:p>
            <a:pPr marL="0" indent="0">
              <a:buNone/>
            </a:pPr>
            <a:endParaRPr lang="sv-SE" sz="2800" dirty="0"/>
          </a:p>
          <a:p>
            <a:pPr marL="0" indent="0">
              <a:buNone/>
            </a:pPr>
            <a:endParaRPr lang="sv-SE"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45" y="1608964"/>
            <a:ext cx="8051227" cy="470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720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ubrik 1"/>
          <p:cNvSpPr>
            <a:spLocks noGrp="1"/>
          </p:cNvSpPr>
          <p:nvPr>
            <p:ph type="title"/>
          </p:nvPr>
        </p:nvSpPr>
        <p:spPr>
          <a:xfrm>
            <a:off x="1123996" y="1392099"/>
            <a:ext cx="7327689" cy="804987"/>
          </a:xfrm>
        </p:spPr>
        <p:txBody>
          <a:bodyPr/>
          <a:lstStyle/>
          <a:p>
            <a:pPr eaLnBrk="1" hangingPunct="1"/>
            <a:r>
              <a:rPr lang="sv-SE" altLang="sv-SE"/>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910" y="1273997"/>
            <a:ext cx="4987390" cy="4987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undad rektangulär 4"/>
          <p:cNvSpPr>
            <a:spLocks noChangeArrowheads="1"/>
          </p:cNvSpPr>
          <p:nvPr/>
        </p:nvSpPr>
        <p:spPr bwMode="auto">
          <a:xfrm>
            <a:off x="692316" y="1273997"/>
            <a:ext cx="2833066" cy="923088"/>
          </a:xfrm>
          <a:prstGeom prst="wedgeRoundRectCallout">
            <a:avLst>
              <a:gd name="adj1" fmla="val 43005"/>
              <a:gd name="adj2" fmla="val 89713"/>
              <a:gd name="adj3"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1042988" eaLnBrk="0" hangingPunct="0">
              <a:spcBef>
                <a:spcPct val="20000"/>
              </a:spcBef>
              <a:defRPr sz="2400">
                <a:solidFill>
                  <a:schemeClr val="tx1"/>
                </a:solidFill>
                <a:latin typeface="Arial" pitchFamily="34" charset="0"/>
                <a:ea typeface="ＭＳ Ｐゴシック" pitchFamily="34" charset="-128"/>
              </a:defRPr>
            </a:lvl1pPr>
            <a:lvl2pPr marL="742950" indent="-285750" defTabSz="1042988" eaLnBrk="0" hangingPunct="0">
              <a:spcBef>
                <a:spcPct val="20000"/>
              </a:spcBef>
              <a:defRPr sz="2400">
                <a:solidFill>
                  <a:schemeClr val="tx1"/>
                </a:solidFill>
                <a:latin typeface="Arial" pitchFamily="34" charset="0"/>
                <a:ea typeface="ＭＳ Ｐゴシック" pitchFamily="34" charset="-128"/>
              </a:defRPr>
            </a:lvl2pPr>
            <a:lvl3pPr marL="1143000" indent="-228600" defTabSz="1042988" eaLnBrk="0" hangingPunct="0">
              <a:spcBef>
                <a:spcPct val="20000"/>
              </a:spcBef>
              <a:defRPr sz="2400">
                <a:solidFill>
                  <a:schemeClr val="tx1"/>
                </a:solidFill>
                <a:latin typeface="Arial" pitchFamily="34" charset="0"/>
                <a:ea typeface="ＭＳ Ｐゴシック" pitchFamily="34" charset="-128"/>
              </a:defRPr>
            </a:lvl3pPr>
            <a:lvl4pPr marL="1600200" indent="-228600" defTabSz="1042988" eaLnBrk="0" hangingPunct="0">
              <a:spcBef>
                <a:spcPct val="20000"/>
              </a:spcBef>
              <a:defRPr sz="2400">
                <a:solidFill>
                  <a:schemeClr val="tx1"/>
                </a:solidFill>
                <a:latin typeface="Arial" pitchFamily="34" charset="0"/>
                <a:ea typeface="ＭＳ Ｐゴシック" pitchFamily="34" charset="-128"/>
              </a:defRPr>
            </a:lvl4pPr>
            <a:lvl5pPr marL="2057400" indent="-228600" defTabSz="1042988" eaLnBrk="0" hangingPunct="0">
              <a:spcBef>
                <a:spcPct val="20000"/>
              </a:spcBef>
              <a:defRPr sz="2400">
                <a:solidFill>
                  <a:schemeClr val="tx1"/>
                </a:solidFill>
                <a:latin typeface="Arial" pitchFamily="34" charset="0"/>
                <a:ea typeface="ＭＳ Ｐゴシック" pitchFamily="34" charset="-128"/>
              </a:defRPr>
            </a:lvl5pPr>
            <a:lvl6pPr marL="25146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6pPr>
            <a:lvl7pPr marL="29718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7pPr>
            <a:lvl8pPr marL="34290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8pPr>
            <a:lvl9pPr marL="38862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9pPr>
          </a:lstStyle>
          <a:p>
            <a:pPr eaLnBrk="1" hangingPunct="1">
              <a:spcBef>
                <a:spcPct val="0"/>
              </a:spcBef>
            </a:pPr>
            <a:r>
              <a:rPr lang="sv-SE" altLang="sv-SE" sz="1796" dirty="0"/>
              <a:t>Det gör så ont! Snälla hjälp mig, jag orkar inte mer.</a:t>
            </a:r>
          </a:p>
        </p:txBody>
      </p:sp>
      <p:sp>
        <p:nvSpPr>
          <p:cNvPr id="36869" name="Platshållare för innehåll 5"/>
          <p:cNvSpPr>
            <a:spLocks noGrp="1"/>
          </p:cNvSpPr>
          <p:nvPr>
            <p:ph idx="1"/>
          </p:nvPr>
        </p:nvSpPr>
        <p:spPr/>
        <p:txBody>
          <a:bodyPr/>
          <a:lstStyle/>
          <a:p>
            <a:pPr marL="0" indent="0">
              <a:spcBef>
                <a:spcPct val="0"/>
              </a:spcBef>
              <a:buNone/>
            </a:pPr>
            <a:r>
              <a:rPr lang="sv-SE" altLang="sv-SE"/>
              <a:t> </a:t>
            </a:r>
          </a:p>
        </p:txBody>
      </p:sp>
      <p:sp>
        <p:nvSpPr>
          <p:cNvPr id="7" name="Rundad rektangulär 6"/>
          <p:cNvSpPr>
            <a:spLocks noChangeArrowheads="1"/>
          </p:cNvSpPr>
          <p:nvPr/>
        </p:nvSpPr>
        <p:spPr bwMode="auto">
          <a:xfrm>
            <a:off x="6788769" y="2936914"/>
            <a:ext cx="2155682" cy="1539385"/>
          </a:xfrm>
          <a:prstGeom prst="wedgeRoundRectCallout">
            <a:avLst>
              <a:gd name="adj1" fmla="val -83569"/>
              <a:gd name="adj2" fmla="val -77255"/>
              <a:gd name="adj3"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1042988" eaLnBrk="0" hangingPunct="0">
              <a:spcBef>
                <a:spcPct val="20000"/>
              </a:spcBef>
              <a:defRPr sz="2400">
                <a:solidFill>
                  <a:schemeClr val="tx1"/>
                </a:solidFill>
                <a:latin typeface="Arial" pitchFamily="34" charset="0"/>
                <a:ea typeface="ＭＳ Ｐゴシック" pitchFamily="34" charset="-128"/>
              </a:defRPr>
            </a:lvl1pPr>
            <a:lvl2pPr marL="742950" indent="-285750" defTabSz="1042988" eaLnBrk="0" hangingPunct="0">
              <a:spcBef>
                <a:spcPct val="20000"/>
              </a:spcBef>
              <a:defRPr sz="2400">
                <a:solidFill>
                  <a:schemeClr val="tx1"/>
                </a:solidFill>
                <a:latin typeface="Arial" pitchFamily="34" charset="0"/>
                <a:ea typeface="ＭＳ Ｐゴシック" pitchFamily="34" charset="-128"/>
              </a:defRPr>
            </a:lvl2pPr>
            <a:lvl3pPr marL="1143000" indent="-228600" defTabSz="1042988" eaLnBrk="0" hangingPunct="0">
              <a:spcBef>
                <a:spcPct val="20000"/>
              </a:spcBef>
              <a:defRPr sz="2400">
                <a:solidFill>
                  <a:schemeClr val="tx1"/>
                </a:solidFill>
                <a:latin typeface="Arial" pitchFamily="34" charset="0"/>
                <a:ea typeface="ＭＳ Ｐゴシック" pitchFamily="34" charset="-128"/>
              </a:defRPr>
            </a:lvl3pPr>
            <a:lvl4pPr marL="1600200" indent="-228600" defTabSz="1042988" eaLnBrk="0" hangingPunct="0">
              <a:spcBef>
                <a:spcPct val="20000"/>
              </a:spcBef>
              <a:defRPr sz="2400">
                <a:solidFill>
                  <a:schemeClr val="tx1"/>
                </a:solidFill>
                <a:latin typeface="Arial" pitchFamily="34" charset="0"/>
                <a:ea typeface="ＭＳ Ｐゴシック" pitchFamily="34" charset="-128"/>
              </a:defRPr>
            </a:lvl4pPr>
            <a:lvl5pPr marL="2057400" indent="-228600" defTabSz="1042988" eaLnBrk="0" hangingPunct="0">
              <a:spcBef>
                <a:spcPct val="20000"/>
              </a:spcBef>
              <a:defRPr sz="2400">
                <a:solidFill>
                  <a:schemeClr val="tx1"/>
                </a:solidFill>
                <a:latin typeface="Arial" pitchFamily="34" charset="0"/>
                <a:ea typeface="ＭＳ Ｐゴシック" pitchFamily="34" charset="-128"/>
              </a:defRPr>
            </a:lvl5pPr>
            <a:lvl6pPr marL="25146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6pPr>
            <a:lvl7pPr marL="29718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7pPr>
            <a:lvl8pPr marL="34290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8pPr>
            <a:lvl9pPr marL="38862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9pPr>
          </a:lstStyle>
          <a:p>
            <a:pPr eaLnBrk="1" hangingPunct="1">
              <a:spcBef>
                <a:spcPct val="0"/>
              </a:spcBef>
            </a:pPr>
            <a:r>
              <a:rPr lang="sv-SE" altLang="sv-SE" sz="1796"/>
              <a:t>Sköterskan ska ge dig mer morfin så känns det säkert bättre snart!</a:t>
            </a:r>
          </a:p>
        </p:txBody>
      </p:sp>
    </p:spTree>
    <p:extLst>
      <p:ext uri="{BB962C8B-B14F-4D97-AF65-F5344CB8AC3E}">
        <p14:creationId xmlns:p14="http://schemas.microsoft.com/office/powerpoint/2010/main" val="3733152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24910" y="1273997"/>
            <a:ext cx="4987390" cy="4987390"/>
          </a:xfrm>
        </p:spPr>
      </p:pic>
      <p:sp>
        <p:nvSpPr>
          <p:cNvPr id="37891" name="Rubrik 1"/>
          <p:cNvSpPr>
            <a:spLocks noGrp="1"/>
          </p:cNvSpPr>
          <p:nvPr>
            <p:ph type="title"/>
          </p:nvPr>
        </p:nvSpPr>
        <p:spPr>
          <a:xfrm>
            <a:off x="4209553" y="904762"/>
            <a:ext cx="4926302" cy="738470"/>
          </a:xfrm>
        </p:spPr>
        <p:txBody>
          <a:bodyPr>
            <a:normAutofit fontScale="90000"/>
          </a:bodyPr>
          <a:lstStyle/>
          <a:p>
            <a:pPr eaLnBrk="1" hangingPunct="1"/>
            <a:r>
              <a:rPr lang="sv-SE" altLang="sv-SE"/>
              <a:t>20 minuter senare…….</a:t>
            </a:r>
          </a:p>
        </p:txBody>
      </p:sp>
      <p:sp>
        <p:nvSpPr>
          <p:cNvPr id="6" name="Rundad rektangulär 5"/>
          <p:cNvSpPr>
            <a:spLocks noChangeArrowheads="1"/>
          </p:cNvSpPr>
          <p:nvPr/>
        </p:nvSpPr>
        <p:spPr bwMode="auto">
          <a:xfrm>
            <a:off x="323081" y="1212911"/>
            <a:ext cx="3325831" cy="862001"/>
          </a:xfrm>
          <a:prstGeom prst="wedgeRoundRectCallout">
            <a:avLst>
              <a:gd name="adj1" fmla="val 100616"/>
              <a:gd name="adj2" fmla="val 90597"/>
              <a:gd name="adj3"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1042988" eaLnBrk="0" hangingPunct="0">
              <a:spcBef>
                <a:spcPct val="20000"/>
              </a:spcBef>
              <a:defRPr sz="2400">
                <a:solidFill>
                  <a:schemeClr val="tx1"/>
                </a:solidFill>
                <a:latin typeface="Arial" pitchFamily="34" charset="0"/>
                <a:ea typeface="ＭＳ Ｐゴシック" pitchFamily="34" charset="-128"/>
              </a:defRPr>
            </a:lvl1pPr>
            <a:lvl2pPr marL="742950" indent="-285750" defTabSz="1042988" eaLnBrk="0" hangingPunct="0">
              <a:spcBef>
                <a:spcPct val="20000"/>
              </a:spcBef>
              <a:defRPr sz="2400">
                <a:solidFill>
                  <a:schemeClr val="tx1"/>
                </a:solidFill>
                <a:latin typeface="Arial" pitchFamily="34" charset="0"/>
                <a:ea typeface="ＭＳ Ｐゴシック" pitchFamily="34" charset="-128"/>
              </a:defRPr>
            </a:lvl2pPr>
            <a:lvl3pPr marL="1143000" indent="-228600" defTabSz="1042988" eaLnBrk="0" hangingPunct="0">
              <a:spcBef>
                <a:spcPct val="20000"/>
              </a:spcBef>
              <a:defRPr sz="2400">
                <a:solidFill>
                  <a:schemeClr val="tx1"/>
                </a:solidFill>
                <a:latin typeface="Arial" pitchFamily="34" charset="0"/>
                <a:ea typeface="ＭＳ Ｐゴシック" pitchFamily="34" charset="-128"/>
              </a:defRPr>
            </a:lvl3pPr>
            <a:lvl4pPr marL="1600200" indent="-228600" defTabSz="1042988" eaLnBrk="0" hangingPunct="0">
              <a:spcBef>
                <a:spcPct val="20000"/>
              </a:spcBef>
              <a:defRPr sz="2400">
                <a:solidFill>
                  <a:schemeClr val="tx1"/>
                </a:solidFill>
                <a:latin typeface="Arial" pitchFamily="34" charset="0"/>
                <a:ea typeface="ＭＳ Ｐゴシック" pitchFamily="34" charset="-128"/>
              </a:defRPr>
            </a:lvl4pPr>
            <a:lvl5pPr marL="2057400" indent="-228600" defTabSz="1042988" eaLnBrk="0" hangingPunct="0">
              <a:spcBef>
                <a:spcPct val="20000"/>
              </a:spcBef>
              <a:defRPr sz="2400">
                <a:solidFill>
                  <a:schemeClr val="tx1"/>
                </a:solidFill>
                <a:latin typeface="Arial" pitchFamily="34" charset="0"/>
                <a:ea typeface="ＭＳ Ｐゴシック" pitchFamily="34" charset="-128"/>
              </a:defRPr>
            </a:lvl5pPr>
            <a:lvl6pPr marL="25146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6pPr>
            <a:lvl7pPr marL="29718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7pPr>
            <a:lvl8pPr marL="34290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8pPr>
            <a:lvl9pPr marL="38862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9pPr>
          </a:lstStyle>
          <a:p>
            <a:pPr eaLnBrk="1" hangingPunct="1">
              <a:spcBef>
                <a:spcPct val="0"/>
              </a:spcBef>
            </a:pPr>
            <a:r>
              <a:rPr lang="sv-SE" altLang="sv-SE" sz="1796"/>
              <a:t>Gör det mindre ont nu efter morfinet?</a:t>
            </a:r>
          </a:p>
        </p:txBody>
      </p:sp>
      <p:sp>
        <p:nvSpPr>
          <p:cNvPr id="7" name="Rundad rektangulär 6"/>
          <p:cNvSpPr>
            <a:spLocks noChangeArrowheads="1"/>
          </p:cNvSpPr>
          <p:nvPr/>
        </p:nvSpPr>
        <p:spPr bwMode="auto">
          <a:xfrm>
            <a:off x="138463" y="4967707"/>
            <a:ext cx="2709534" cy="1293680"/>
          </a:xfrm>
          <a:prstGeom prst="wedgeRoundRectCallout">
            <a:avLst>
              <a:gd name="adj1" fmla="val 68023"/>
              <a:gd name="adj2" fmla="val -163653"/>
              <a:gd name="adj3" fmla="val 16667"/>
            </a:avLst>
          </a:prstGeom>
          <a:solidFill>
            <a:schemeClr val="bg1"/>
          </a:solidFill>
          <a:ln w="9525">
            <a:solidFill>
              <a:schemeClr val="tx1"/>
            </a:solidFill>
            <a:round/>
            <a:headEnd/>
            <a:tailEnd/>
          </a:ln>
        </p:spPr>
        <p:txBody>
          <a:bodyPr/>
          <a:lstStyle>
            <a:lvl1pPr defTabSz="1042988" eaLnBrk="0" hangingPunct="0">
              <a:spcBef>
                <a:spcPct val="20000"/>
              </a:spcBef>
              <a:defRPr sz="2400">
                <a:solidFill>
                  <a:schemeClr val="tx1"/>
                </a:solidFill>
                <a:latin typeface="Arial" pitchFamily="34" charset="0"/>
                <a:ea typeface="ＭＳ Ｐゴシック" pitchFamily="34" charset="-128"/>
              </a:defRPr>
            </a:lvl1pPr>
            <a:lvl2pPr marL="742950" indent="-285750" defTabSz="1042988" eaLnBrk="0" hangingPunct="0">
              <a:spcBef>
                <a:spcPct val="20000"/>
              </a:spcBef>
              <a:defRPr sz="2400">
                <a:solidFill>
                  <a:schemeClr val="tx1"/>
                </a:solidFill>
                <a:latin typeface="Arial" pitchFamily="34" charset="0"/>
                <a:ea typeface="ＭＳ Ｐゴシック" pitchFamily="34" charset="-128"/>
              </a:defRPr>
            </a:lvl2pPr>
            <a:lvl3pPr marL="1143000" indent="-228600" defTabSz="1042988" eaLnBrk="0" hangingPunct="0">
              <a:spcBef>
                <a:spcPct val="20000"/>
              </a:spcBef>
              <a:defRPr sz="2400">
                <a:solidFill>
                  <a:schemeClr val="tx1"/>
                </a:solidFill>
                <a:latin typeface="Arial" pitchFamily="34" charset="0"/>
                <a:ea typeface="ＭＳ Ｐゴシック" pitchFamily="34" charset="-128"/>
              </a:defRPr>
            </a:lvl3pPr>
            <a:lvl4pPr marL="1600200" indent="-228600" defTabSz="1042988" eaLnBrk="0" hangingPunct="0">
              <a:spcBef>
                <a:spcPct val="20000"/>
              </a:spcBef>
              <a:defRPr sz="2400">
                <a:solidFill>
                  <a:schemeClr val="tx1"/>
                </a:solidFill>
                <a:latin typeface="Arial" pitchFamily="34" charset="0"/>
                <a:ea typeface="ＭＳ Ｐゴシック" pitchFamily="34" charset="-128"/>
              </a:defRPr>
            </a:lvl4pPr>
            <a:lvl5pPr marL="2057400" indent="-228600" defTabSz="1042988" eaLnBrk="0" hangingPunct="0">
              <a:spcBef>
                <a:spcPct val="20000"/>
              </a:spcBef>
              <a:defRPr sz="2400">
                <a:solidFill>
                  <a:schemeClr val="tx1"/>
                </a:solidFill>
                <a:latin typeface="Arial" pitchFamily="34" charset="0"/>
                <a:ea typeface="ＭＳ Ｐゴシック" pitchFamily="34" charset="-128"/>
              </a:defRPr>
            </a:lvl5pPr>
            <a:lvl6pPr marL="25146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6pPr>
            <a:lvl7pPr marL="29718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7pPr>
            <a:lvl8pPr marL="34290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8pPr>
            <a:lvl9pPr marL="3886200" indent="-228600" defTabSz="1042988" eaLnBrk="0" fontAlgn="base" hangingPunct="0">
              <a:spcBef>
                <a:spcPct val="20000"/>
              </a:spcBef>
              <a:spcAft>
                <a:spcPct val="0"/>
              </a:spcAft>
              <a:defRPr sz="2400">
                <a:solidFill>
                  <a:schemeClr val="tx1"/>
                </a:solidFill>
                <a:latin typeface="Arial" pitchFamily="34" charset="0"/>
                <a:ea typeface="ＭＳ Ｐゴシック" pitchFamily="34" charset="-128"/>
              </a:defRPr>
            </a:lvl9pPr>
          </a:lstStyle>
          <a:p>
            <a:pPr eaLnBrk="1" hangingPunct="1">
              <a:spcBef>
                <a:spcPct val="0"/>
              </a:spcBef>
            </a:pPr>
            <a:r>
              <a:rPr lang="sv-SE" altLang="sv-SE" sz="1796"/>
              <a:t>Nej, det gör fortfarande lika ont att veta att mina barn ska växa upp utan mig……</a:t>
            </a:r>
          </a:p>
        </p:txBody>
      </p:sp>
    </p:spTree>
    <p:extLst>
      <p:ext uri="{BB962C8B-B14F-4D97-AF65-F5344CB8AC3E}">
        <p14:creationId xmlns:p14="http://schemas.microsoft.com/office/powerpoint/2010/main" val="2063291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l"/>
            <a:br>
              <a:rPr lang="sv-SE" dirty="0"/>
            </a:br>
            <a:r>
              <a:rPr lang="sv-SE" sz="4900" dirty="0"/>
              <a:t>SMÄRTA</a:t>
            </a:r>
          </a:p>
        </p:txBody>
      </p:sp>
      <p:sp>
        <p:nvSpPr>
          <p:cNvPr id="3" name="Platshållare för innehåll 2"/>
          <p:cNvSpPr>
            <a:spLocks noGrp="1"/>
          </p:cNvSpPr>
          <p:nvPr>
            <p:ph idx="1"/>
          </p:nvPr>
        </p:nvSpPr>
        <p:spPr/>
        <p:txBody>
          <a:bodyPr>
            <a:normAutofit fontScale="92500" lnSpcReduction="20000"/>
          </a:bodyPr>
          <a:lstStyle/>
          <a:p>
            <a:pPr marL="0" indent="0">
              <a:buNone/>
            </a:pPr>
            <a:r>
              <a:rPr lang="sv-SE" b="1" dirty="0"/>
              <a:t>SYMTOM/TECKEN NÄR PATIENTEN INTE LÄNGRE SJÄLV VERBALT KAN UTTRYCKA SMÄRTA ELLER VID DEMENS</a:t>
            </a:r>
          </a:p>
          <a:p>
            <a:pPr marL="285750" indent="-285750"/>
            <a:r>
              <a:rPr lang="sv-SE" sz="3000" dirty="0"/>
              <a:t>ökad oro </a:t>
            </a:r>
          </a:p>
          <a:p>
            <a:pPr marL="285750" indent="-285750"/>
            <a:r>
              <a:rPr lang="sv-SE" sz="3000" dirty="0"/>
              <a:t>aggressivitet</a:t>
            </a:r>
          </a:p>
          <a:p>
            <a:pPr marL="285750" indent="-285750"/>
            <a:r>
              <a:rPr lang="sv-SE" sz="3000" dirty="0"/>
              <a:t>”plockighet”</a:t>
            </a:r>
          </a:p>
          <a:p>
            <a:pPr marL="285750" indent="-285750"/>
            <a:r>
              <a:rPr lang="sv-SE" sz="3000" dirty="0"/>
              <a:t>förvirring</a:t>
            </a:r>
          </a:p>
          <a:p>
            <a:pPr marL="285750" indent="-285750"/>
            <a:r>
              <a:rPr lang="sv-SE" sz="3000" dirty="0"/>
              <a:t>illamående</a:t>
            </a:r>
          </a:p>
          <a:p>
            <a:pPr marL="285750" indent="-285750"/>
            <a:r>
              <a:rPr lang="sv-SE" sz="3000" dirty="0"/>
              <a:t>matleda</a:t>
            </a:r>
          </a:p>
          <a:p>
            <a:pPr marL="285750" indent="-285750"/>
            <a:r>
              <a:rPr lang="sv-SE" sz="3000" dirty="0"/>
              <a:t>förändrad andning</a:t>
            </a:r>
          </a:p>
          <a:p>
            <a:pPr marL="0" indent="0">
              <a:buNone/>
            </a:pPr>
            <a:endParaRPr lang="sv-SE" b="1" dirty="0">
              <a:solidFill>
                <a:schemeClr val="tx2">
                  <a:lumMod val="60000"/>
                  <a:lumOff val="40000"/>
                </a:schemeClr>
              </a:solidFill>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5454" y="2996952"/>
            <a:ext cx="1498476" cy="2481139"/>
          </a:xfrm>
          <a:prstGeom prst="ellipse">
            <a:avLst/>
          </a:prstGeom>
          <a:ln>
            <a:noFill/>
          </a:ln>
          <a:effectLst>
            <a:softEdge rad="112500"/>
          </a:effectLst>
        </p:spPr>
      </p:pic>
    </p:spTree>
    <p:extLst>
      <p:ext uri="{BB962C8B-B14F-4D97-AF65-F5344CB8AC3E}">
        <p14:creationId xmlns:p14="http://schemas.microsoft.com/office/powerpoint/2010/main" val="2531656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922114"/>
          </a:xfrm>
        </p:spPr>
        <p:txBody>
          <a:bodyPr>
            <a:normAutofit fontScale="90000"/>
          </a:bodyPr>
          <a:lstStyle/>
          <a:p>
            <a:pPr algn="l"/>
            <a:br>
              <a:rPr lang="sv-SE" dirty="0"/>
            </a:br>
            <a:r>
              <a:rPr lang="sv-SE" sz="4900" dirty="0"/>
              <a:t>SMÄRTA</a:t>
            </a:r>
          </a:p>
        </p:txBody>
      </p:sp>
      <p:sp>
        <p:nvSpPr>
          <p:cNvPr id="3" name="Platshållare för innehåll 2"/>
          <p:cNvSpPr>
            <a:spLocks noGrp="1"/>
          </p:cNvSpPr>
          <p:nvPr>
            <p:ph idx="1"/>
          </p:nvPr>
        </p:nvSpPr>
        <p:spPr>
          <a:xfrm>
            <a:off x="457200" y="1916832"/>
            <a:ext cx="8229600" cy="4209331"/>
          </a:xfrm>
        </p:spPr>
        <p:txBody>
          <a:bodyPr/>
          <a:lstStyle/>
          <a:p>
            <a:pPr marL="0" indent="0">
              <a:buNone/>
            </a:pPr>
            <a:r>
              <a:rPr lang="sv-SE" b="1" dirty="0"/>
              <a:t>ANALYS</a:t>
            </a:r>
          </a:p>
          <a:p>
            <a:pPr marL="0" indent="0">
              <a:buNone/>
            </a:pPr>
            <a:endParaRPr lang="sv-SE" b="1" dirty="0"/>
          </a:p>
          <a:p>
            <a:r>
              <a:rPr lang="sv-SE" sz="2800" dirty="0"/>
              <a:t>När</a:t>
            </a:r>
          </a:p>
          <a:p>
            <a:r>
              <a:rPr lang="sv-SE" sz="2800" dirty="0"/>
              <a:t>Var</a:t>
            </a:r>
          </a:p>
          <a:p>
            <a:r>
              <a:rPr lang="sv-SE" sz="2800" dirty="0"/>
              <a:t>Hur</a:t>
            </a:r>
          </a:p>
          <a:p>
            <a:endParaRPr lang="sv-SE" sz="2800" dirty="0"/>
          </a:p>
          <a:p>
            <a:pPr marL="0" indent="0">
              <a:buNone/>
            </a:pPr>
            <a:endParaRPr lang="sv-SE" sz="2800" dirty="0"/>
          </a:p>
          <a:p>
            <a:pPr marL="0" indent="0">
              <a:buNone/>
            </a:pPr>
            <a:endParaRPr lang="sv-SE" b="1" dirty="0"/>
          </a:p>
          <a:p>
            <a:pPr marL="0" indent="0">
              <a:buNone/>
            </a:pPr>
            <a:endParaRPr lang="sv-SE" sz="2800"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284984"/>
            <a:ext cx="2143125"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8121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922114"/>
          </a:xfrm>
        </p:spPr>
        <p:txBody>
          <a:bodyPr>
            <a:normAutofit fontScale="90000"/>
          </a:bodyPr>
          <a:lstStyle/>
          <a:p>
            <a:pPr algn="l"/>
            <a:br>
              <a:rPr lang="sv-SE" dirty="0"/>
            </a:br>
            <a:r>
              <a:rPr lang="sv-SE" sz="4900" dirty="0"/>
              <a:t>SMÄRTA</a:t>
            </a:r>
          </a:p>
        </p:txBody>
      </p:sp>
      <p:sp>
        <p:nvSpPr>
          <p:cNvPr id="3" name="Platshållare för innehåll 2"/>
          <p:cNvSpPr>
            <a:spLocks noGrp="1"/>
          </p:cNvSpPr>
          <p:nvPr>
            <p:ph idx="1"/>
          </p:nvPr>
        </p:nvSpPr>
        <p:spPr/>
        <p:txBody>
          <a:bodyPr/>
          <a:lstStyle/>
          <a:p>
            <a:pPr marL="0" indent="0">
              <a:buNone/>
            </a:pPr>
            <a:r>
              <a:rPr lang="sv-SE" b="1" dirty="0"/>
              <a:t>MÅL VID SMÄRTLINDRING</a:t>
            </a:r>
          </a:p>
          <a:p>
            <a:pPr marL="0" indent="0">
              <a:buNone/>
            </a:pPr>
            <a:endParaRPr lang="sv-SE" b="1" dirty="0"/>
          </a:p>
          <a:p>
            <a:r>
              <a:rPr lang="sv-SE" sz="2800" dirty="0"/>
              <a:t>god nattsömn</a:t>
            </a:r>
          </a:p>
          <a:p>
            <a:r>
              <a:rPr lang="sv-SE" sz="2800" dirty="0"/>
              <a:t>smärtlindrad i vila</a:t>
            </a:r>
          </a:p>
          <a:p>
            <a:r>
              <a:rPr lang="sv-SE" sz="2800" dirty="0"/>
              <a:t>smärtlindrad i aktivitet</a:t>
            </a:r>
          </a:p>
          <a:p>
            <a:endParaRPr lang="sv-SE" sz="2800" dirty="0"/>
          </a:p>
          <a:p>
            <a:pPr marL="0" indent="0">
              <a:buNone/>
            </a:pPr>
            <a:r>
              <a:rPr lang="sv-SE" sz="2800" dirty="0"/>
              <a:t>Lova aldrig smärtfrihet, MEN det finns många olika smärtlindringsmetoder att använda……</a:t>
            </a:r>
          </a:p>
        </p:txBody>
      </p:sp>
    </p:spTree>
    <p:extLst>
      <p:ext uri="{BB962C8B-B14F-4D97-AF65-F5344CB8AC3E}">
        <p14:creationId xmlns:p14="http://schemas.microsoft.com/office/powerpoint/2010/main" val="2547281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582041-750F-549B-7F51-4745BF2242BF}"/>
              </a:ext>
            </a:extLst>
          </p:cNvPr>
          <p:cNvSpPr>
            <a:spLocks noGrp="1"/>
          </p:cNvSpPr>
          <p:nvPr>
            <p:ph type="title"/>
          </p:nvPr>
        </p:nvSpPr>
        <p:spPr/>
        <p:txBody>
          <a:bodyPr/>
          <a:lstStyle/>
          <a:p>
            <a:pPr algn="l"/>
            <a:r>
              <a:rPr lang="sv-SE" dirty="0"/>
              <a:t>SMÄRTA</a:t>
            </a:r>
          </a:p>
        </p:txBody>
      </p:sp>
      <p:sp>
        <p:nvSpPr>
          <p:cNvPr id="3" name="Platshållare för innehåll 2">
            <a:extLst>
              <a:ext uri="{FF2B5EF4-FFF2-40B4-BE49-F238E27FC236}">
                <a16:creationId xmlns:a16="http://schemas.microsoft.com/office/drawing/2014/main" id="{5C1BA547-3A2B-FAC5-6B60-8E8121BB52F4}"/>
              </a:ext>
            </a:extLst>
          </p:cNvPr>
          <p:cNvSpPr>
            <a:spLocks noGrp="1"/>
          </p:cNvSpPr>
          <p:nvPr>
            <p:ph idx="1"/>
          </p:nvPr>
        </p:nvSpPr>
        <p:spPr>
          <a:xfrm>
            <a:off x="457200" y="1600199"/>
            <a:ext cx="8229600" cy="4525963"/>
          </a:xfrm>
        </p:spPr>
        <p:txBody>
          <a:bodyPr/>
          <a:lstStyle/>
          <a:p>
            <a:pPr marL="0" indent="0">
              <a:buNone/>
            </a:pPr>
            <a:r>
              <a:rPr lang="sv-SE" b="1" dirty="0"/>
              <a:t>OMVÅRDNADSÅTGÄRDER</a:t>
            </a:r>
          </a:p>
          <a:p>
            <a:r>
              <a:rPr lang="sv-SE" sz="2800" dirty="0"/>
              <a:t>hjälp med lägesändring</a:t>
            </a:r>
          </a:p>
          <a:p>
            <a:r>
              <a:rPr lang="sv-SE" sz="2800" dirty="0"/>
              <a:t>avlastande kuddar</a:t>
            </a:r>
          </a:p>
          <a:p>
            <a:r>
              <a:rPr lang="sv-SE" sz="2800" dirty="0"/>
              <a:t>mjuk </a:t>
            </a:r>
            <a:r>
              <a:rPr lang="sv-SE" sz="2800" dirty="0" err="1"/>
              <a:t>hudmassage</a:t>
            </a:r>
            <a:endParaRPr lang="sv-SE" sz="2800" dirty="0"/>
          </a:p>
          <a:p>
            <a:r>
              <a:rPr lang="sv-SE" sz="2800" dirty="0"/>
              <a:t>behandling med värme/kyla</a:t>
            </a:r>
          </a:p>
          <a:p>
            <a:r>
              <a:rPr lang="sv-SE" sz="2800" dirty="0"/>
              <a:t>lugnt förhållningssätt</a:t>
            </a:r>
          </a:p>
          <a:p>
            <a:r>
              <a:rPr lang="sv-SE" sz="2800" dirty="0"/>
              <a:t>avslappning</a:t>
            </a:r>
          </a:p>
          <a:p>
            <a:r>
              <a:rPr lang="sv-SE" sz="2800" dirty="0"/>
              <a:t>involvera anhöriga</a:t>
            </a:r>
          </a:p>
          <a:p>
            <a:endParaRPr lang="sv-SE" dirty="0"/>
          </a:p>
        </p:txBody>
      </p:sp>
      <p:pic>
        <p:nvPicPr>
          <p:cNvPr id="6150" name="Picture 6" descr="Hålla hand bra för hjärnan | Doktorn.com">
            <a:extLst>
              <a:ext uri="{FF2B5EF4-FFF2-40B4-BE49-F238E27FC236}">
                <a16:creationId xmlns:a16="http://schemas.microsoft.com/office/drawing/2014/main" id="{CEA537A9-341E-929A-6FC7-C3E79C0167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653136"/>
            <a:ext cx="3096344" cy="147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034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922114"/>
          </a:xfrm>
        </p:spPr>
        <p:txBody>
          <a:bodyPr>
            <a:normAutofit fontScale="90000"/>
          </a:bodyPr>
          <a:lstStyle/>
          <a:p>
            <a:pPr algn="l"/>
            <a:br>
              <a:rPr lang="sv-SE" dirty="0"/>
            </a:br>
            <a:r>
              <a:rPr lang="sv-SE" sz="4900" dirty="0"/>
              <a:t>SMÄRTA</a:t>
            </a:r>
          </a:p>
        </p:txBody>
      </p:sp>
      <p:sp>
        <p:nvSpPr>
          <p:cNvPr id="3" name="Platshållare för innehåll 2"/>
          <p:cNvSpPr>
            <a:spLocks noGrp="1"/>
          </p:cNvSpPr>
          <p:nvPr>
            <p:ph idx="1"/>
          </p:nvPr>
        </p:nvSpPr>
        <p:spPr/>
        <p:txBody>
          <a:bodyPr>
            <a:normAutofit lnSpcReduction="10000"/>
          </a:bodyPr>
          <a:lstStyle/>
          <a:p>
            <a:pPr marL="0" indent="0">
              <a:buNone/>
            </a:pPr>
            <a:r>
              <a:rPr lang="sv-SE" b="1" dirty="0"/>
              <a:t>LÄKEMEDELSBEHANDLING</a:t>
            </a:r>
          </a:p>
          <a:p>
            <a:r>
              <a:rPr lang="sv-SE" sz="2800" dirty="0" err="1"/>
              <a:t>Paracetamol</a:t>
            </a:r>
            <a:r>
              <a:rPr lang="sv-SE" sz="2800" dirty="0"/>
              <a:t>  </a:t>
            </a:r>
          </a:p>
          <a:p>
            <a:r>
              <a:rPr lang="sv-SE" sz="2800" dirty="0"/>
              <a:t>Morfinpreparat - långverkande</a:t>
            </a:r>
          </a:p>
          <a:p>
            <a:pPr marL="0" indent="0">
              <a:buNone/>
            </a:pPr>
            <a:r>
              <a:rPr lang="sv-SE" sz="2800" dirty="0"/>
              <a:t>         - </a:t>
            </a:r>
            <a:r>
              <a:rPr lang="sv-SE" sz="2800" dirty="0" err="1"/>
              <a:t>OxyContin</a:t>
            </a:r>
            <a:r>
              <a:rPr lang="sv-SE" sz="2800" dirty="0"/>
              <a:t>, </a:t>
            </a:r>
            <a:r>
              <a:rPr lang="sv-SE" sz="2800" dirty="0" err="1"/>
              <a:t>Oxycodone</a:t>
            </a:r>
            <a:r>
              <a:rPr lang="sv-SE" sz="2800" dirty="0"/>
              <a:t> depot,    </a:t>
            </a:r>
          </a:p>
          <a:p>
            <a:pPr marL="0" indent="0">
              <a:buNone/>
            </a:pPr>
            <a:r>
              <a:rPr lang="sv-SE" sz="2800" dirty="0"/>
              <a:t>           </a:t>
            </a:r>
            <a:r>
              <a:rPr lang="sv-SE" sz="2800" dirty="0" err="1"/>
              <a:t>Fentanylplåster</a:t>
            </a:r>
            <a:r>
              <a:rPr lang="sv-SE" sz="2800" dirty="0"/>
              <a:t>, </a:t>
            </a:r>
            <a:r>
              <a:rPr lang="sv-SE" sz="2800" dirty="0" err="1"/>
              <a:t>Buprenorfinplåster</a:t>
            </a:r>
            <a:r>
              <a:rPr lang="sv-SE" sz="2800" dirty="0"/>
              <a:t>   </a:t>
            </a:r>
          </a:p>
          <a:p>
            <a:r>
              <a:rPr lang="sv-SE" sz="2800" dirty="0"/>
              <a:t>Morfinpreparat - kortverkande</a:t>
            </a:r>
          </a:p>
          <a:p>
            <a:pPr marL="0" indent="0">
              <a:buNone/>
            </a:pPr>
            <a:r>
              <a:rPr lang="sv-SE" sz="2800" dirty="0"/>
              <a:t>         -</a:t>
            </a:r>
            <a:r>
              <a:rPr lang="sv-SE" sz="2800" dirty="0" err="1"/>
              <a:t>OxyNorm</a:t>
            </a:r>
            <a:r>
              <a:rPr lang="sv-SE" sz="2800" dirty="0"/>
              <a:t>, </a:t>
            </a:r>
            <a:r>
              <a:rPr lang="sv-SE" sz="2800" dirty="0" err="1"/>
              <a:t>Oxycodone</a:t>
            </a:r>
            <a:endParaRPr lang="sv-SE" sz="2800" dirty="0"/>
          </a:p>
          <a:p>
            <a:r>
              <a:rPr lang="sv-SE" sz="2800" dirty="0"/>
              <a:t>NSAID -  Ipren, </a:t>
            </a:r>
            <a:r>
              <a:rPr lang="sv-SE" sz="2800" dirty="0" err="1"/>
              <a:t>Ibumetin</a:t>
            </a:r>
            <a:r>
              <a:rPr lang="sv-SE" sz="2800" dirty="0"/>
              <a:t>, </a:t>
            </a:r>
            <a:r>
              <a:rPr lang="sv-SE" sz="2800" dirty="0" err="1"/>
              <a:t>Diklofenak</a:t>
            </a:r>
            <a:endParaRPr lang="sv-SE" sz="2800" dirty="0"/>
          </a:p>
          <a:p>
            <a:r>
              <a:rPr lang="sv-SE" sz="2800" dirty="0"/>
              <a:t>Antiepileptika, antidepressiva, kortison  </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4725144"/>
            <a:ext cx="2312667" cy="1536271"/>
          </a:xfrm>
          <a:prstGeom prst="rect">
            <a:avLst/>
          </a:prstGeom>
        </p:spPr>
      </p:pic>
    </p:spTree>
    <p:extLst>
      <p:ext uri="{BB962C8B-B14F-4D97-AF65-F5344CB8AC3E}">
        <p14:creationId xmlns:p14="http://schemas.microsoft.com/office/powerpoint/2010/main" val="762520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850106"/>
          </a:xfrm>
        </p:spPr>
        <p:txBody>
          <a:bodyPr>
            <a:normAutofit fontScale="90000"/>
          </a:bodyPr>
          <a:lstStyle/>
          <a:p>
            <a:pPr algn="l"/>
            <a:br>
              <a:rPr lang="sv-SE" dirty="0"/>
            </a:br>
            <a:r>
              <a:rPr lang="sv-SE" sz="4900" dirty="0"/>
              <a:t>SMÄRTA</a:t>
            </a:r>
          </a:p>
        </p:txBody>
      </p:sp>
      <p:sp>
        <p:nvSpPr>
          <p:cNvPr id="3" name="Platshållare för innehåll 2"/>
          <p:cNvSpPr>
            <a:spLocks noGrp="1"/>
          </p:cNvSpPr>
          <p:nvPr>
            <p:ph idx="1"/>
          </p:nvPr>
        </p:nvSpPr>
        <p:spPr/>
        <p:txBody>
          <a:bodyPr/>
          <a:lstStyle/>
          <a:p>
            <a:pPr marL="0" indent="0">
              <a:buNone/>
            </a:pPr>
            <a:r>
              <a:rPr lang="sv-SE" altLang="sv-SE" b="1" dirty="0">
                <a:solidFill>
                  <a:srgbClr val="000000"/>
                </a:solidFill>
              </a:rPr>
              <a:t>Obehandlad smärta kan leda till att man</a:t>
            </a:r>
            <a:r>
              <a:rPr lang="sv-SE" altLang="sv-SE" dirty="0">
                <a:solidFill>
                  <a:srgbClr val="000000"/>
                </a:solidFill>
              </a:rPr>
              <a:t>… </a:t>
            </a:r>
          </a:p>
          <a:p>
            <a:pPr marL="0" indent="0">
              <a:buNone/>
            </a:pPr>
            <a:r>
              <a:rPr lang="sv-SE" altLang="sv-SE" sz="2800" dirty="0">
                <a:solidFill>
                  <a:srgbClr val="000000"/>
                </a:solidFill>
              </a:rPr>
              <a:t>… inte klarar sin ADL</a:t>
            </a:r>
          </a:p>
          <a:p>
            <a:pPr marL="0" indent="0">
              <a:buNone/>
            </a:pPr>
            <a:r>
              <a:rPr lang="sv-SE" altLang="sv-SE" sz="2800" dirty="0">
                <a:solidFill>
                  <a:srgbClr val="000000"/>
                </a:solidFill>
              </a:rPr>
              <a:t>… får problem med att sova</a:t>
            </a:r>
          </a:p>
          <a:p>
            <a:pPr marL="0" indent="0">
              <a:buNone/>
            </a:pPr>
            <a:r>
              <a:rPr lang="sv-SE" altLang="sv-SE" sz="2800" dirty="0">
                <a:solidFill>
                  <a:srgbClr val="000000"/>
                </a:solidFill>
              </a:rPr>
              <a:t>… får försämrad koncentrationsförmåga</a:t>
            </a:r>
          </a:p>
          <a:p>
            <a:pPr marL="0" indent="0">
              <a:buNone/>
            </a:pPr>
            <a:r>
              <a:rPr lang="sv-SE" altLang="sv-SE" sz="2800" dirty="0">
                <a:solidFill>
                  <a:srgbClr val="000000"/>
                </a:solidFill>
              </a:rPr>
              <a:t>… får ett minskat socialt umgänge</a:t>
            </a:r>
          </a:p>
          <a:p>
            <a:pPr marL="0" indent="0">
              <a:buNone/>
            </a:pPr>
            <a:r>
              <a:rPr lang="sv-SE" altLang="sv-SE" sz="2800" dirty="0">
                <a:solidFill>
                  <a:srgbClr val="000000"/>
                </a:solidFill>
              </a:rPr>
              <a:t>… känner ångest, oro och nedstämdhet</a:t>
            </a:r>
          </a:p>
          <a:p>
            <a:pPr marL="0" indent="0">
              <a:buNone/>
            </a:pPr>
            <a:r>
              <a:rPr lang="sv-SE" altLang="sv-SE" sz="2800" dirty="0">
                <a:solidFill>
                  <a:srgbClr val="000000"/>
                </a:solidFill>
              </a:rPr>
              <a:t>… kan uppleva dödslängtan</a:t>
            </a:r>
          </a:p>
          <a:p>
            <a:endParaRPr lang="sv-SE" dirty="0"/>
          </a:p>
        </p:txBody>
      </p:sp>
    </p:spTree>
    <p:extLst>
      <p:ext uri="{BB962C8B-B14F-4D97-AF65-F5344CB8AC3E}">
        <p14:creationId xmlns:p14="http://schemas.microsoft.com/office/powerpoint/2010/main" val="2654884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GOD OMVÅRDNAD</a:t>
            </a:r>
          </a:p>
        </p:txBody>
      </p:sp>
      <p:pic>
        <p:nvPicPr>
          <p:cNvPr id="4" name="Platshållare för innehåll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484784"/>
            <a:ext cx="7128791" cy="4641379"/>
          </a:xfrm>
        </p:spPr>
      </p:pic>
      <p:sp>
        <p:nvSpPr>
          <p:cNvPr id="3" name="Platshållare för bildnummer 2"/>
          <p:cNvSpPr>
            <a:spLocks noGrp="1"/>
          </p:cNvSpPr>
          <p:nvPr>
            <p:ph type="sldNum" sz="quarter" idx="12"/>
          </p:nvPr>
        </p:nvSpPr>
        <p:spPr/>
        <p:txBody>
          <a:bodyPr/>
          <a:lstStyle/>
          <a:p>
            <a:fld id="{3243A9B5-2E26-490F-A157-6C865E176309}" type="slidenum">
              <a:rPr lang="sv-SE" smtClean="0"/>
              <a:t>49</a:t>
            </a:fld>
            <a:endParaRPr lang="sv-SE"/>
          </a:p>
        </p:txBody>
      </p:sp>
    </p:spTree>
    <p:extLst>
      <p:ext uri="{BB962C8B-B14F-4D97-AF65-F5344CB8AC3E}">
        <p14:creationId xmlns:p14="http://schemas.microsoft.com/office/powerpoint/2010/main" val="132217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marL="0" indent="0" algn="l"/>
            <a:r>
              <a:rPr lang="sv-SE" dirty="0"/>
              <a:t>I livets slutskede har jag rätt…</a:t>
            </a:r>
          </a:p>
        </p:txBody>
      </p:sp>
      <p:sp>
        <p:nvSpPr>
          <p:cNvPr id="3" name="Platshållare för innehåll 2"/>
          <p:cNvSpPr>
            <a:spLocks noGrp="1"/>
          </p:cNvSpPr>
          <p:nvPr>
            <p:ph idx="1"/>
          </p:nvPr>
        </p:nvSpPr>
        <p:spPr>
          <a:xfrm>
            <a:off x="457200" y="1556792"/>
            <a:ext cx="8229600" cy="4525963"/>
          </a:xfrm>
        </p:spPr>
        <p:txBody>
          <a:bodyPr>
            <a:normAutofit/>
          </a:bodyPr>
          <a:lstStyle/>
          <a:p>
            <a:pPr marL="0" indent="0">
              <a:buNone/>
            </a:pPr>
            <a:r>
              <a:rPr lang="sv-SE" sz="2800" dirty="0"/>
              <a:t>… att få den behandling som ger bästa   </a:t>
            </a:r>
          </a:p>
          <a:p>
            <a:pPr marL="0" indent="0">
              <a:buNone/>
            </a:pPr>
            <a:r>
              <a:rPr lang="sv-SE" sz="2800" dirty="0"/>
              <a:t>     möjlighet till symtomlindring</a:t>
            </a:r>
          </a:p>
          <a:p>
            <a:pPr marL="0" indent="0">
              <a:buNone/>
            </a:pPr>
            <a:r>
              <a:rPr lang="sv-SE" sz="2800" dirty="0"/>
              <a:t>… att få ärliga svar på mina frågor</a:t>
            </a:r>
          </a:p>
          <a:p>
            <a:pPr marL="0" indent="0">
              <a:buNone/>
            </a:pPr>
            <a:r>
              <a:rPr lang="sv-SE" sz="2800" dirty="0"/>
              <a:t>… att delta i beslut som gäller min vård</a:t>
            </a:r>
          </a:p>
          <a:p>
            <a:pPr marL="0" indent="0">
              <a:buNone/>
            </a:pPr>
            <a:r>
              <a:rPr lang="sv-SE" sz="2800" dirty="0"/>
              <a:t>… att bevara hoppet</a:t>
            </a:r>
          </a:p>
          <a:p>
            <a:pPr marL="0" indent="0">
              <a:buNone/>
            </a:pPr>
            <a:r>
              <a:rPr lang="sv-SE" sz="2800" dirty="0"/>
              <a:t>… att bli omhändertagen av omsorgsfulla,     </a:t>
            </a:r>
          </a:p>
          <a:p>
            <a:pPr marL="0" indent="0">
              <a:buNone/>
            </a:pPr>
            <a:r>
              <a:rPr lang="sv-SE" sz="2800" dirty="0"/>
              <a:t>    medkännande och kunniga människor</a:t>
            </a:r>
          </a:p>
          <a:p>
            <a:pPr marL="0" indent="0">
              <a:buNone/>
            </a:pPr>
            <a:r>
              <a:rPr lang="sv-SE" sz="2800" dirty="0"/>
              <a:t>                              </a:t>
            </a:r>
          </a:p>
        </p:txBody>
      </p:sp>
    </p:spTree>
    <p:extLst>
      <p:ext uri="{BB962C8B-B14F-4D97-AF65-F5344CB8AC3E}">
        <p14:creationId xmlns:p14="http://schemas.microsoft.com/office/powerpoint/2010/main" val="3872951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r>
              <a:rPr lang="sv-SE" dirty="0"/>
              <a:t>GOD OMVÅRDNAD</a:t>
            </a:r>
            <a:br>
              <a:rPr lang="sv-SE" dirty="0"/>
            </a:br>
            <a:endParaRPr lang="sv-SE" sz="2500" dirty="0"/>
          </a:p>
        </p:txBody>
      </p:sp>
      <p:sp>
        <p:nvSpPr>
          <p:cNvPr id="3" name="Platshållare för innehåll 2"/>
          <p:cNvSpPr>
            <a:spLocks noGrp="1"/>
          </p:cNvSpPr>
          <p:nvPr>
            <p:ph idx="1"/>
          </p:nvPr>
        </p:nvSpPr>
        <p:spPr/>
        <p:txBody>
          <a:bodyPr>
            <a:normAutofit/>
          </a:bodyPr>
          <a:lstStyle/>
          <a:p>
            <a:r>
              <a:rPr lang="sv-SE" sz="2800" dirty="0"/>
              <a:t>stödja patienten för att kunna göra det han/hon kan och vill så länge som möjligt</a:t>
            </a:r>
          </a:p>
          <a:p>
            <a:r>
              <a:rPr lang="sv-SE" sz="2800" dirty="0"/>
              <a:t>spara energin till det som patienten tycker är viktigt, t.ex. få hjälp med personlig hygien för att orka ta emot besök av vänner</a:t>
            </a:r>
          </a:p>
          <a:p>
            <a:r>
              <a:rPr lang="sv-SE" sz="2800" dirty="0"/>
              <a:t>rehab-insatser</a:t>
            </a:r>
          </a:p>
          <a:p>
            <a:r>
              <a:rPr lang="sv-SE" sz="2800" dirty="0"/>
              <a:t>hjälpa till att skapa meningsfull tillvaro, ta reda på önskemål</a:t>
            </a:r>
          </a:p>
        </p:txBody>
      </p:sp>
    </p:spTree>
    <p:extLst>
      <p:ext uri="{BB962C8B-B14F-4D97-AF65-F5344CB8AC3E}">
        <p14:creationId xmlns:p14="http://schemas.microsoft.com/office/powerpoint/2010/main" val="1144950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r>
              <a:rPr lang="sv-SE" dirty="0"/>
              <a:t>GOD OMVÅRDNAD</a:t>
            </a:r>
          </a:p>
        </p:txBody>
      </p:sp>
      <p:sp>
        <p:nvSpPr>
          <p:cNvPr id="3" name="Platshållare för innehåll 2"/>
          <p:cNvSpPr>
            <a:spLocks noGrp="1"/>
          </p:cNvSpPr>
          <p:nvPr>
            <p:ph idx="1"/>
          </p:nvPr>
        </p:nvSpPr>
        <p:spPr/>
        <p:txBody>
          <a:bodyPr/>
          <a:lstStyle/>
          <a:p>
            <a:r>
              <a:rPr lang="sv-SE" sz="2800" dirty="0"/>
              <a:t>utgår från patientens och närståendes önskemål och vanor</a:t>
            </a:r>
          </a:p>
          <a:p>
            <a:r>
              <a:rPr lang="sv-SE" sz="2800" dirty="0"/>
              <a:t>sinnesintryck viktiga; ljud, ljus, dofter etc.</a:t>
            </a:r>
          </a:p>
          <a:p>
            <a:r>
              <a:rPr lang="sv-SE" sz="2800" dirty="0"/>
              <a:t>rent och bekvämt i sängen</a:t>
            </a:r>
          </a:p>
          <a:p>
            <a:r>
              <a:rPr lang="sv-SE" sz="2800" dirty="0"/>
              <a:t>se till att närstående kan ha det bekvämt</a:t>
            </a:r>
          </a:p>
          <a:p>
            <a:r>
              <a:rPr lang="sv-SE" sz="2800" dirty="0"/>
              <a:t>plocka undan ”sjukvårdsmaterial”..</a:t>
            </a:r>
            <a:r>
              <a:rPr lang="sv-SE" dirty="0"/>
              <a:t>          </a:t>
            </a: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7942" y="4509120"/>
            <a:ext cx="3198858" cy="1617043"/>
          </a:xfrm>
          <a:prstGeom prst="ellipse">
            <a:avLst/>
          </a:prstGeom>
          <a:ln>
            <a:noFill/>
          </a:ln>
          <a:effectLst>
            <a:softEdge rad="112500"/>
          </a:effectLst>
        </p:spPr>
      </p:pic>
    </p:spTree>
    <p:extLst>
      <p:ext uri="{BB962C8B-B14F-4D97-AF65-F5344CB8AC3E}">
        <p14:creationId xmlns:p14="http://schemas.microsoft.com/office/powerpoint/2010/main" val="301789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64704"/>
            <a:ext cx="8229600" cy="652934"/>
          </a:xfrm>
        </p:spPr>
        <p:txBody>
          <a:bodyPr>
            <a:normAutofit fontScale="90000"/>
          </a:bodyPr>
          <a:lstStyle/>
          <a:p>
            <a:pPr algn="l"/>
            <a:r>
              <a:rPr lang="sv-SE" sz="4900" dirty="0"/>
              <a:t>GOD OMVÅRDNAD</a:t>
            </a:r>
            <a:br>
              <a:rPr lang="sv-SE" dirty="0"/>
            </a:br>
            <a:endParaRPr lang="sv-SE" b="1" dirty="0"/>
          </a:p>
        </p:txBody>
      </p:sp>
      <p:sp>
        <p:nvSpPr>
          <p:cNvPr id="3" name="Platshållare för innehåll 2"/>
          <p:cNvSpPr>
            <a:spLocks noGrp="1"/>
          </p:cNvSpPr>
          <p:nvPr>
            <p:ph idx="1"/>
          </p:nvPr>
        </p:nvSpPr>
        <p:spPr/>
        <p:txBody>
          <a:bodyPr/>
          <a:lstStyle/>
          <a:p>
            <a:pPr marL="0" indent="0">
              <a:buNone/>
            </a:pPr>
            <a:r>
              <a:rPr lang="sv-SE" b="1" dirty="0"/>
              <a:t>PERSONLIG HYGIEN</a:t>
            </a:r>
          </a:p>
          <a:p>
            <a:r>
              <a:rPr lang="sv-SE" sz="2800" dirty="0"/>
              <a:t>samråd med patient och närstående</a:t>
            </a:r>
          </a:p>
          <a:p>
            <a:r>
              <a:rPr lang="sv-SE" sz="2800" dirty="0"/>
              <a:t>lyhördhet</a:t>
            </a:r>
          </a:p>
          <a:p>
            <a:r>
              <a:rPr lang="sv-SE" sz="2800" dirty="0"/>
              <a:t>välbefinnande, värdighet </a:t>
            </a:r>
          </a:p>
          <a:p>
            <a:r>
              <a:rPr lang="sv-SE" sz="2800" dirty="0"/>
              <a:t>bra tillfälle att få utveckla relation och </a:t>
            </a:r>
            <a:r>
              <a:rPr lang="sv-SE" sz="2800" dirty="0" err="1"/>
              <a:t>symtombedöma</a:t>
            </a:r>
            <a:endParaRPr lang="sv-SE" sz="2800" dirty="0"/>
          </a:p>
          <a:p>
            <a:r>
              <a:rPr lang="sv-SE" sz="2800" dirty="0"/>
              <a:t>förebygg trycksår och andra komplikationer</a:t>
            </a:r>
          </a:p>
          <a:p>
            <a:pPr>
              <a:buFontTx/>
              <a:buChar char="-"/>
            </a:pPr>
            <a:endParaRPr lang="sv-SE" dirty="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5209943"/>
            <a:ext cx="1882552" cy="1287215"/>
          </a:xfrm>
          <a:prstGeom prst="rect">
            <a:avLst/>
          </a:prstGeom>
          <a:ln>
            <a:noFill/>
          </a:ln>
          <a:effectLst>
            <a:softEdge rad="112500"/>
          </a:effectLst>
        </p:spPr>
      </p:pic>
    </p:spTree>
    <p:extLst>
      <p:ext uri="{BB962C8B-B14F-4D97-AF65-F5344CB8AC3E}">
        <p14:creationId xmlns:p14="http://schemas.microsoft.com/office/powerpoint/2010/main" val="197588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548680"/>
            <a:ext cx="8229600" cy="868958"/>
          </a:xfrm>
        </p:spPr>
        <p:txBody>
          <a:bodyPr>
            <a:normAutofit fontScale="90000"/>
          </a:bodyPr>
          <a:lstStyle/>
          <a:p>
            <a:pPr algn="l"/>
            <a:r>
              <a:rPr lang="sv-SE" sz="4900" dirty="0"/>
              <a:t>GOD OMVÅRDNAD</a:t>
            </a:r>
            <a:br>
              <a:rPr lang="sv-SE" dirty="0"/>
            </a:br>
            <a:endParaRPr lang="sv-SE" dirty="0"/>
          </a:p>
        </p:txBody>
      </p:sp>
      <p:sp>
        <p:nvSpPr>
          <p:cNvPr id="3" name="Platshållare för innehåll 2"/>
          <p:cNvSpPr>
            <a:spLocks noGrp="1"/>
          </p:cNvSpPr>
          <p:nvPr>
            <p:ph idx="1"/>
          </p:nvPr>
        </p:nvSpPr>
        <p:spPr/>
        <p:txBody>
          <a:bodyPr>
            <a:normAutofit/>
          </a:bodyPr>
          <a:lstStyle/>
          <a:p>
            <a:pPr marL="0" indent="0">
              <a:buNone/>
            </a:pPr>
            <a:r>
              <a:rPr lang="sv-SE" b="1" dirty="0"/>
              <a:t>RISK FÖR TRYCKSKADA</a:t>
            </a:r>
          </a:p>
          <a:p>
            <a:r>
              <a:rPr lang="sv-SE" sz="2800" dirty="0"/>
              <a:t>daglig bedömning av hudkostymen –dokumentera</a:t>
            </a:r>
          </a:p>
          <a:p>
            <a:r>
              <a:rPr lang="sv-SE" sz="2800" dirty="0"/>
              <a:t>avlasta, använd hjälpmedel (glidlakan, </a:t>
            </a:r>
            <a:r>
              <a:rPr lang="sv-SE" sz="2800" dirty="0" err="1"/>
              <a:t>antidecubitusmadrass</a:t>
            </a:r>
            <a:r>
              <a:rPr lang="sv-SE" sz="2800" dirty="0"/>
              <a:t>, kuddar)</a:t>
            </a:r>
          </a:p>
          <a:p>
            <a:r>
              <a:rPr lang="sv-SE" sz="2800" dirty="0"/>
              <a:t>rengör och vårda huden (mjukgörande salva)</a:t>
            </a:r>
          </a:p>
          <a:p>
            <a:r>
              <a:rPr lang="sv-SE" sz="2800" dirty="0"/>
              <a:t>rätt inkontinenshjälpmedel</a:t>
            </a:r>
          </a:p>
          <a:p>
            <a:r>
              <a:rPr lang="sv-SE" sz="2800" dirty="0" err="1"/>
              <a:t>lägesändra</a:t>
            </a:r>
            <a:r>
              <a:rPr lang="sv-SE" sz="2800" dirty="0"/>
              <a:t> ”så länge det är till nytta” – de sista timmarna allra viktigast att patienten får ligga bekvämt o behagligt</a:t>
            </a:r>
          </a:p>
        </p:txBody>
      </p:sp>
    </p:spTree>
    <p:extLst>
      <p:ext uri="{BB962C8B-B14F-4D97-AF65-F5344CB8AC3E}">
        <p14:creationId xmlns:p14="http://schemas.microsoft.com/office/powerpoint/2010/main" val="48435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8018"/>
          </a:xfrm>
        </p:spPr>
        <p:txBody>
          <a:bodyPr>
            <a:normAutofit fontScale="90000"/>
          </a:bodyPr>
          <a:lstStyle/>
          <a:p>
            <a:endParaRPr lang="sv-SE" dirty="0"/>
          </a:p>
        </p:txBody>
      </p:sp>
      <p:sp>
        <p:nvSpPr>
          <p:cNvPr id="3" name="Platshållare för innehåll 2"/>
          <p:cNvSpPr>
            <a:spLocks noGrp="1"/>
          </p:cNvSpPr>
          <p:nvPr>
            <p:ph idx="1"/>
          </p:nvPr>
        </p:nvSpPr>
        <p:spPr>
          <a:xfrm>
            <a:off x="683568" y="1988840"/>
            <a:ext cx="8229600" cy="4525963"/>
          </a:xfrm>
        </p:spPr>
        <p:txBody>
          <a:bodyPr>
            <a:normAutofit/>
          </a:bodyPr>
          <a:lstStyle/>
          <a:p>
            <a:pPr marL="0" indent="0" algn="ctr">
              <a:buNone/>
            </a:pPr>
            <a:r>
              <a:rPr lang="sv-SE" sz="4400" dirty="0">
                <a:latin typeface="Arial Rounded MT Bold" panose="020F0704030504030204" pitchFamily="34" charset="0"/>
              </a:rPr>
              <a:t>VAD </a:t>
            </a:r>
            <a:r>
              <a:rPr lang="sv-SE" sz="4400" b="1" dirty="0">
                <a:solidFill>
                  <a:srgbClr val="FF0000"/>
                </a:solidFill>
                <a:latin typeface="Arial Rounded MT Bold" panose="020F0704030504030204" pitchFamily="34" charset="0"/>
              </a:rPr>
              <a:t>KAN</a:t>
            </a:r>
            <a:r>
              <a:rPr lang="sv-SE" sz="4400" dirty="0">
                <a:latin typeface="Arial Rounded MT Bold" panose="020F0704030504030204" pitchFamily="34" charset="0"/>
              </a:rPr>
              <a:t> VI GÖRA?</a:t>
            </a:r>
          </a:p>
          <a:p>
            <a:pPr marL="0" indent="0" algn="ctr">
              <a:buNone/>
            </a:pPr>
            <a:endParaRPr lang="sv-SE" sz="4400" dirty="0">
              <a:latin typeface="Arial Rounded MT Bold" panose="020F0704030504030204" pitchFamily="34" charset="0"/>
            </a:endParaRPr>
          </a:p>
          <a:p>
            <a:pPr marL="0" indent="0" algn="ctr">
              <a:buNone/>
            </a:pPr>
            <a:r>
              <a:rPr lang="sv-SE" sz="4400" dirty="0">
                <a:latin typeface="Arial Rounded MT Bold" panose="020F0704030504030204" pitchFamily="34" charset="0"/>
              </a:rPr>
              <a:t>VAD </a:t>
            </a:r>
            <a:r>
              <a:rPr lang="sv-SE" sz="4400" b="1" dirty="0">
                <a:solidFill>
                  <a:srgbClr val="FF0000"/>
                </a:solidFill>
                <a:latin typeface="Arial Rounded MT Bold" panose="020F0704030504030204" pitchFamily="34" charset="0"/>
              </a:rPr>
              <a:t>SKA</a:t>
            </a:r>
            <a:r>
              <a:rPr lang="sv-SE" sz="4400" dirty="0">
                <a:solidFill>
                  <a:srgbClr val="FF0000"/>
                </a:solidFill>
                <a:latin typeface="Arial Rounded MT Bold" panose="020F0704030504030204" pitchFamily="34" charset="0"/>
              </a:rPr>
              <a:t> </a:t>
            </a:r>
            <a:r>
              <a:rPr lang="sv-SE" sz="4400" dirty="0">
                <a:latin typeface="Arial Rounded MT Bold" panose="020F0704030504030204" pitchFamily="34" charset="0"/>
              </a:rPr>
              <a:t>VI GÖRA?</a:t>
            </a:r>
          </a:p>
        </p:txBody>
      </p:sp>
    </p:spTree>
    <p:extLst>
      <p:ext uri="{BB962C8B-B14F-4D97-AF65-F5344CB8AC3E}">
        <p14:creationId xmlns:p14="http://schemas.microsoft.com/office/powerpoint/2010/main" val="1080860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55576" y="188640"/>
            <a:ext cx="5544616" cy="1080120"/>
          </a:xfrm>
        </p:spPr>
        <p:txBody>
          <a:bodyPr>
            <a:normAutofit/>
          </a:bodyPr>
          <a:lstStyle/>
          <a:p>
            <a:pPr algn="l"/>
            <a:r>
              <a:rPr lang="sv-SE" dirty="0"/>
              <a:t>Närståendestöd</a:t>
            </a:r>
          </a:p>
        </p:txBody>
      </p:sp>
      <p:sp>
        <p:nvSpPr>
          <p:cNvPr id="3" name="Underrubrik 2"/>
          <p:cNvSpPr>
            <a:spLocks noGrp="1"/>
          </p:cNvSpPr>
          <p:nvPr>
            <p:ph type="subTitle" idx="1"/>
          </p:nvPr>
        </p:nvSpPr>
        <p:spPr>
          <a:xfrm>
            <a:off x="755576" y="1196752"/>
            <a:ext cx="4392488" cy="720080"/>
          </a:xfrm>
        </p:spPr>
        <p:txBody>
          <a:bodyPr>
            <a:noAutofit/>
          </a:bodyPr>
          <a:lstStyle/>
          <a:p>
            <a:pPr algn="l"/>
            <a:r>
              <a:rPr lang="sv-SE" sz="3000" dirty="0">
                <a:solidFill>
                  <a:schemeClr val="tx1"/>
                </a:solidFill>
              </a:rPr>
              <a:t>De närstående är mycket viktiga och betydelsefulla         </a:t>
            </a:r>
          </a:p>
          <a:p>
            <a:pPr marL="342900" indent="-342900" algn="l">
              <a:buFont typeface="Arial" panose="020B0604020202020204" pitchFamily="34" charset="0"/>
              <a:buChar char="•"/>
            </a:pPr>
            <a:endParaRPr lang="sv-SE" sz="2200" dirty="0">
              <a:solidFill>
                <a:schemeClr val="tx1"/>
              </a:solidFill>
            </a:endParaRPr>
          </a:p>
          <a:p>
            <a:pPr marL="342900" indent="-342900" algn="l">
              <a:buFont typeface="Arial" panose="020B0604020202020204" pitchFamily="34" charset="0"/>
              <a:buChar char="•"/>
            </a:pPr>
            <a:r>
              <a:rPr lang="sv-SE" sz="2200" dirty="0">
                <a:solidFill>
                  <a:schemeClr val="tx1"/>
                </a:solidFill>
              </a:rPr>
              <a:t>information </a:t>
            </a:r>
          </a:p>
          <a:p>
            <a:pPr marL="285750" indent="-285750" algn="l">
              <a:buFont typeface="Arial" panose="020B0604020202020204" pitchFamily="34" charset="0"/>
              <a:buChar char="•"/>
            </a:pPr>
            <a:r>
              <a:rPr lang="sv-SE" sz="2200" dirty="0">
                <a:solidFill>
                  <a:schemeClr val="tx1"/>
                </a:solidFill>
              </a:rPr>
              <a:t>stöd</a:t>
            </a:r>
          </a:p>
          <a:p>
            <a:pPr marL="285750" indent="-285750" algn="l">
              <a:buFont typeface="Arial" panose="020B0604020202020204" pitchFamily="34" charset="0"/>
              <a:buChar char="•"/>
            </a:pPr>
            <a:r>
              <a:rPr lang="sv-SE" sz="2200" dirty="0">
                <a:solidFill>
                  <a:schemeClr val="tx1"/>
                </a:solidFill>
              </a:rPr>
              <a:t>önskemål om delaktighet</a:t>
            </a:r>
          </a:p>
          <a:p>
            <a:pPr marL="285750" indent="-285750" algn="l">
              <a:buFont typeface="Arial" panose="020B0604020202020204" pitchFamily="34" charset="0"/>
              <a:buChar char="•"/>
            </a:pPr>
            <a:r>
              <a:rPr lang="sv-SE" sz="2200" dirty="0">
                <a:solidFill>
                  <a:schemeClr val="tx1"/>
                </a:solidFill>
              </a:rPr>
              <a:t>ta hjälp av närstående för symtombedömning o kommunikation</a:t>
            </a:r>
          </a:p>
          <a:p>
            <a:pPr marL="285750" indent="-285750" algn="l">
              <a:buFont typeface="Arial" panose="020B0604020202020204" pitchFamily="34" charset="0"/>
              <a:buChar char="•"/>
            </a:pPr>
            <a:r>
              <a:rPr lang="sv-SE" sz="2200" dirty="0">
                <a:solidFill>
                  <a:schemeClr val="tx1"/>
                </a:solidFill>
              </a:rPr>
              <a:t>hjälp närstående att ”våga vara nära”</a:t>
            </a:r>
          </a:p>
          <a:p>
            <a:pPr marL="285750" indent="-285750" algn="l">
              <a:buFont typeface="Arial" panose="020B0604020202020204" pitchFamily="34" charset="0"/>
              <a:buChar char="•"/>
            </a:pPr>
            <a:r>
              <a:rPr lang="sv-SE" sz="2200" dirty="0">
                <a:solidFill>
                  <a:schemeClr val="tx1"/>
                </a:solidFill>
              </a:rPr>
              <a:t>Se till </a:t>
            </a:r>
            <a:r>
              <a:rPr lang="sv-SE" sz="2200" b="1" dirty="0">
                <a:solidFill>
                  <a:schemeClr val="tx1"/>
                </a:solidFill>
              </a:rPr>
              <a:t>barns</a:t>
            </a:r>
            <a:r>
              <a:rPr lang="sv-SE" sz="2200" dirty="0">
                <a:solidFill>
                  <a:schemeClr val="tx1"/>
                </a:solidFill>
              </a:rPr>
              <a:t> behov av information, råd och stöd </a:t>
            </a:r>
            <a:r>
              <a:rPr lang="sv-SE" sz="2200" dirty="0" err="1">
                <a:solidFill>
                  <a:schemeClr val="tx1"/>
                </a:solidFill>
              </a:rPr>
              <a:t>enl</a:t>
            </a:r>
            <a:r>
              <a:rPr lang="sv-SE" sz="2200" dirty="0">
                <a:solidFill>
                  <a:schemeClr val="tx1"/>
                </a:solidFill>
              </a:rPr>
              <a:t> § 2 G HSL </a:t>
            </a:r>
          </a:p>
          <a:p>
            <a:pPr marL="285750" indent="-285750" algn="l">
              <a:buFont typeface="Arial" panose="020B0604020202020204" pitchFamily="34" charset="0"/>
              <a:buChar char="•"/>
            </a:pPr>
            <a:endParaRPr lang="sv-SE" sz="2200" dirty="0">
              <a:solidFill>
                <a:schemeClr val="tx1"/>
              </a:solidFill>
            </a:endParaRPr>
          </a:p>
          <a:p>
            <a:pPr marL="285750" indent="-285750" algn="l">
              <a:buFontTx/>
              <a:buChar char="-"/>
            </a:pPr>
            <a:endParaRPr lang="sv-SE" sz="2200" dirty="0">
              <a:solidFill>
                <a:schemeClr val="tx1"/>
              </a:solidFill>
            </a:endParaRPr>
          </a:p>
          <a:p>
            <a:pPr marL="285750" indent="-285750" algn="l">
              <a:buFontTx/>
              <a:buChar char="-"/>
            </a:pPr>
            <a:endParaRPr lang="sv-SE" sz="1800" dirty="0">
              <a:solidFill>
                <a:schemeClr val="tx1"/>
              </a:solidFill>
            </a:endParaRPr>
          </a:p>
          <a:p>
            <a:pPr algn="l"/>
            <a:endParaRPr lang="sv-SE" sz="1800" dirty="0">
              <a:solidFill>
                <a:schemeClr val="tx1"/>
              </a:solidFill>
            </a:endParaRPr>
          </a:p>
          <a:p>
            <a:pPr algn="l"/>
            <a:r>
              <a:rPr lang="sv-SE" sz="1800" dirty="0">
                <a:solidFill>
                  <a:schemeClr val="tx1"/>
                </a:solidFill>
              </a:rPr>
              <a:t>  </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6405150"/>
            <a:ext cx="446881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Bildobjekt 3"/>
          <p:cNvPicPr>
            <a:picLocks noChangeAspect="1"/>
          </p:cNvPicPr>
          <p:nvPr/>
        </p:nvPicPr>
        <p:blipFill>
          <a:blip r:embed="rId4"/>
          <a:stretch>
            <a:fillRect/>
          </a:stretch>
        </p:blipFill>
        <p:spPr>
          <a:xfrm>
            <a:off x="5652120" y="3717032"/>
            <a:ext cx="2979744" cy="1940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0873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332656"/>
            <a:ext cx="8229600" cy="1224136"/>
          </a:xfrm>
        </p:spPr>
        <p:txBody>
          <a:bodyPr>
            <a:normAutofit fontScale="90000"/>
          </a:bodyPr>
          <a:lstStyle/>
          <a:p>
            <a:pPr algn="l"/>
            <a:br>
              <a:rPr lang="sv-SE" dirty="0"/>
            </a:br>
            <a:r>
              <a:rPr lang="sv-SE" dirty="0"/>
              <a:t>NÄR DÖDEN NÄRMAR SIG - </a:t>
            </a:r>
            <a:br>
              <a:rPr lang="sv-SE" dirty="0"/>
            </a:br>
            <a:r>
              <a:rPr lang="sv-SE" sz="3600" dirty="0"/>
              <a:t>vanliga </a:t>
            </a:r>
            <a:r>
              <a:rPr lang="sv-SE" sz="3600"/>
              <a:t>tecken vid </a:t>
            </a:r>
            <a:r>
              <a:rPr lang="sv-SE" sz="3600" dirty="0"/>
              <a:t>livets slutskede</a:t>
            </a:r>
            <a:br>
              <a:rPr lang="sv-SE" dirty="0"/>
            </a:br>
            <a:endParaRPr lang="sv-SE" dirty="0"/>
          </a:p>
        </p:txBody>
      </p:sp>
      <p:sp>
        <p:nvSpPr>
          <p:cNvPr id="3" name="Platshållare för innehåll 2"/>
          <p:cNvSpPr>
            <a:spLocks noGrp="1"/>
          </p:cNvSpPr>
          <p:nvPr>
            <p:ph idx="1"/>
          </p:nvPr>
        </p:nvSpPr>
        <p:spPr>
          <a:xfrm>
            <a:off x="457200" y="1772816"/>
            <a:ext cx="8229600" cy="4353347"/>
          </a:xfrm>
        </p:spPr>
        <p:txBody>
          <a:bodyPr/>
          <a:lstStyle/>
          <a:p>
            <a:r>
              <a:rPr lang="sv-SE" sz="2800" dirty="0"/>
              <a:t>tilltagande social avskärmning</a:t>
            </a:r>
          </a:p>
          <a:p>
            <a:r>
              <a:rPr lang="sv-SE" sz="2800" dirty="0"/>
              <a:t>omvärdering av det som är viktigt</a:t>
            </a:r>
          </a:p>
          <a:p>
            <a:r>
              <a:rPr lang="sv-SE" sz="2800" dirty="0"/>
              <a:t>trötthet </a:t>
            </a:r>
          </a:p>
          <a:p>
            <a:r>
              <a:rPr lang="sv-SE" sz="2800" dirty="0"/>
              <a:t>mestadels eller helt sängliggande</a:t>
            </a:r>
          </a:p>
          <a:p>
            <a:r>
              <a:rPr lang="sv-SE" sz="2800" dirty="0"/>
              <a:t>ointresse för mat och dryck</a:t>
            </a:r>
          </a:p>
          <a:p>
            <a:endParaRPr lang="sv-SE" dirty="0"/>
          </a:p>
          <a:p>
            <a:endParaRPr lang="sv-SE" dirty="0"/>
          </a:p>
          <a:p>
            <a:endParaRPr lang="sv-SE" dirty="0"/>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970" y="4437112"/>
            <a:ext cx="1538646" cy="1608584"/>
          </a:xfrm>
          <a:prstGeom prst="rect">
            <a:avLst/>
          </a:prstGeom>
        </p:spPr>
      </p:pic>
    </p:spTree>
    <p:extLst>
      <p:ext uri="{BB962C8B-B14F-4D97-AF65-F5344CB8AC3E}">
        <p14:creationId xmlns:p14="http://schemas.microsoft.com/office/powerpoint/2010/main" val="232984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764704"/>
            <a:ext cx="8229600" cy="792088"/>
          </a:xfrm>
        </p:spPr>
        <p:txBody>
          <a:bodyPr>
            <a:noAutofit/>
          </a:bodyPr>
          <a:lstStyle/>
          <a:p>
            <a:pPr algn="l"/>
            <a:r>
              <a:rPr lang="sv-SE" dirty="0"/>
              <a:t>NÄR DÖDEN NÄRMAR SIG - </a:t>
            </a:r>
            <a:br>
              <a:rPr lang="sv-SE" dirty="0"/>
            </a:br>
            <a:r>
              <a:rPr lang="sv-SE" sz="3200" dirty="0"/>
              <a:t>vanliga tecken på livets slutskede</a:t>
            </a:r>
            <a:br>
              <a:rPr lang="sv-SE" dirty="0"/>
            </a:br>
            <a:endParaRPr lang="sv-SE" dirty="0"/>
          </a:p>
        </p:txBody>
      </p:sp>
      <p:sp>
        <p:nvSpPr>
          <p:cNvPr id="3" name="Platshållare för innehåll 2"/>
          <p:cNvSpPr>
            <a:spLocks noGrp="1"/>
          </p:cNvSpPr>
          <p:nvPr>
            <p:ph idx="1"/>
          </p:nvPr>
        </p:nvSpPr>
        <p:spPr>
          <a:xfrm>
            <a:off x="457200" y="1772816"/>
            <a:ext cx="8229600" cy="4353347"/>
          </a:xfrm>
        </p:spPr>
        <p:txBody>
          <a:bodyPr>
            <a:noAutofit/>
          </a:bodyPr>
          <a:lstStyle/>
          <a:p>
            <a:r>
              <a:rPr lang="sv-SE" sz="2800" dirty="0"/>
              <a:t>kall om tår och fingrar, ibland blåmarmorering </a:t>
            </a:r>
          </a:p>
          <a:p>
            <a:r>
              <a:rPr lang="sv-SE" sz="2800" dirty="0"/>
              <a:t>avtagande urinproduktion</a:t>
            </a:r>
          </a:p>
          <a:p>
            <a:r>
              <a:rPr lang="sv-SE" sz="2800" dirty="0"/>
              <a:t>svag puls </a:t>
            </a:r>
          </a:p>
          <a:p>
            <a:r>
              <a:rPr lang="sv-SE" sz="2800" dirty="0"/>
              <a:t>ytlig, oregelbunden andning</a:t>
            </a:r>
          </a:p>
          <a:p>
            <a:r>
              <a:rPr lang="sv-SE" sz="2800" dirty="0"/>
              <a:t>rosslig andning</a:t>
            </a:r>
          </a:p>
          <a:p>
            <a:r>
              <a:rPr lang="sv-SE" sz="2800" dirty="0"/>
              <a:t>blekhet</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4221088"/>
            <a:ext cx="2691383" cy="1905075"/>
          </a:xfrm>
          <a:prstGeom prst="ellipse">
            <a:avLst/>
          </a:prstGeom>
          <a:ln>
            <a:noFill/>
          </a:ln>
          <a:effectLst>
            <a:softEdge rad="112500"/>
          </a:effectLst>
        </p:spPr>
      </p:pic>
    </p:spTree>
    <p:extLst>
      <p:ext uri="{BB962C8B-B14F-4D97-AF65-F5344CB8AC3E}">
        <p14:creationId xmlns:p14="http://schemas.microsoft.com/office/powerpoint/2010/main" val="90454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När döden inträffat</a:t>
            </a:r>
          </a:p>
        </p:txBody>
      </p:sp>
      <p:sp>
        <p:nvSpPr>
          <p:cNvPr id="3" name="Platshållare för innehåll 2"/>
          <p:cNvSpPr>
            <a:spLocks noGrp="1"/>
          </p:cNvSpPr>
          <p:nvPr>
            <p:ph idx="1"/>
          </p:nvPr>
        </p:nvSpPr>
        <p:spPr/>
        <p:txBody>
          <a:bodyPr>
            <a:normAutofit/>
          </a:bodyPr>
          <a:lstStyle/>
          <a:p>
            <a:pPr marL="0" indent="0" algn="ctr">
              <a:buNone/>
            </a:pPr>
            <a:endParaRPr lang="sv-SE" sz="4000" dirty="0"/>
          </a:p>
          <a:p>
            <a:pPr marL="0" indent="0" algn="ctr">
              <a:buNone/>
            </a:pPr>
            <a:r>
              <a:rPr lang="sv-SE" sz="4000" dirty="0"/>
              <a:t>Inget brådskar längre</a:t>
            </a:r>
          </a:p>
          <a:p>
            <a:endParaRPr lang="sv-SE" sz="2800" dirty="0"/>
          </a:p>
          <a:p>
            <a:endParaRPr lang="sv-SE"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356992"/>
            <a:ext cx="2304256" cy="2592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793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AEBAEA-D1B5-B5DC-3DA9-130DA49524C9}"/>
              </a:ext>
            </a:extLst>
          </p:cNvPr>
          <p:cNvSpPr>
            <a:spLocks noGrp="1"/>
          </p:cNvSpPr>
          <p:nvPr>
            <p:ph type="title"/>
          </p:nvPr>
        </p:nvSpPr>
        <p:spPr/>
        <p:txBody>
          <a:bodyPr/>
          <a:lstStyle/>
          <a:p>
            <a:r>
              <a:rPr lang="sv-SE" dirty="0"/>
              <a:t>Vårdgivarens </a:t>
            </a:r>
            <a:r>
              <a:rPr lang="sv-SE"/>
              <a:t>egna rutiner</a:t>
            </a:r>
          </a:p>
        </p:txBody>
      </p:sp>
      <p:sp>
        <p:nvSpPr>
          <p:cNvPr id="3" name="Platshållare för innehåll 2">
            <a:extLst>
              <a:ext uri="{FF2B5EF4-FFF2-40B4-BE49-F238E27FC236}">
                <a16:creationId xmlns:a16="http://schemas.microsoft.com/office/drawing/2014/main" id="{94CE775C-1D86-922C-F63B-6AE40AF7AB6A}"/>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78945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55576" y="509177"/>
            <a:ext cx="7776864" cy="903599"/>
          </a:xfrm>
        </p:spPr>
        <p:txBody>
          <a:bodyPr>
            <a:normAutofit/>
          </a:bodyPr>
          <a:lstStyle/>
          <a:p>
            <a:pPr algn="l"/>
            <a:r>
              <a:rPr lang="sv-SE" dirty="0"/>
              <a:t>Inte bara cancer</a:t>
            </a:r>
          </a:p>
        </p:txBody>
      </p:sp>
      <p:sp>
        <p:nvSpPr>
          <p:cNvPr id="3" name="Rektangel 2"/>
          <p:cNvSpPr/>
          <p:nvPr/>
        </p:nvSpPr>
        <p:spPr>
          <a:xfrm>
            <a:off x="611560" y="1700808"/>
            <a:ext cx="7920880" cy="4832092"/>
          </a:xfrm>
          <a:prstGeom prst="rect">
            <a:avLst/>
          </a:prstGeom>
        </p:spPr>
        <p:txBody>
          <a:bodyPr wrap="square">
            <a:spAutoFit/>
          </a:bodyPr>
          <a:lstStyle/>
          <a:p>
            <a:endParaRPr lang="sv-SE" sz="2800" dirty="0"/>
          </a:p>
          <a:p>
            <a:r>
              <a:rPr lang="sv-SE" sz="2800" dirty="0"/>
              <a:t>Många sjukdomsförlopp/diagnoser har stora likheter i livets slutskede och bör erbjudas palliativ vård. </a:t>
            </a:r>
          </a:p>
          <a:p>
            <a:r>
              <a:rPr lang="sv-SE" sz="2800" dirty="0"/>
              <a:t>Inte bara cancersjukdomar utan också sjukdomar som t.ex.  KOL, ALS, stroke och hjärtsvikt.</a:t>
            </a:r>
          </a:p>
          <a:p>
            <a:endParaRPr lang="sv-SE" sz="2800" dirty="0"/>
          </a:p>
          <a:p>
            <a:r>
              <a:rPr lang="sv-SE" sz="2800" dirty="0"/>
              <a:t>Palliativ vård ska även erbjudas till de gamla som dör en naturlig död av åldersskäl, i sitt hem eller på särskilda boende.</a:t>
            </a:r>
          </a:p>
          <a:p>
            <a:endParaRPr lang="sv-SE" sz="2800" dirty="0"/>
          </a:p>
          <a:p>
            <a:endParaRPr lang="sv-SE" sz="2800" dirty="0"/>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6405150"/>
            <a:ext cx="446881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172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pPr algn="l"/>
            <a:r>
              <a:rPr lang="sv-SE" dirty="0"/>
              <a:t>NATIONELLT VÅRDPROGRAM PALLIATIV VÅRD</a:t>
            </a:r>
          </a:p>
        </p:txBody>
      </p:sp>
      <p:sp>
        <p:nvSpPr>
          <p:cNvPr id="6" name="Platshållare för innehåll 5"/>
          <p:cNvSpPr>
            <a:spLocks noGrp="1"/>
          </p:cNvSpPr>
          <p:nvPr>
            <p:ph idx="1"/>
          </p:nvPr>
        </p:nvSpPr>
        <p:spPr/>
        <p:txBody>
          <a:bodyPr>
            <a:normAutofit fontScale="47500" lnSpcReduction="20000"/>
          </a:bodyPr>
          <a:lstStyle/>
          <a:p>
            <a:pPr marL="0" indent="0" algn="ctr">
              <a:buNone/>
              <a:defRPr/>
            </a:pPr>
            <a:endParaRPr lang="sv-SE" sz="4000" dirty="0">
              <a:solidFill>
                <a:srgbClr val="000000"/>
              </a:solidFill>
            </a:endParaRPr>
          </a:p>
          <a:p>
            <a:pPr>
              <a:defRPr/>
            </a:pPr>
            <a:r>
              <a:rPr lang="sv-SE" sz="5100" dirty="0">
                <a:solidFill>
                  <a:srgbClr val="000000"/>
                </a:solidFill>
              </a:rPr>
              <a:t>gemensamt för all palliativ vård oberoende av diagnos, ålder, etnicitet, bakgrund eller bostadsort och oavsett om vården bedrivs</a:t>
            </a:r>
            <a:r>
              <a:rPr lang="sv-SE" sz="5100" dirty="0"/>
              <a:t> av </a:t>
            </a:r>
            <a:r>
              <a:rPr lang="sv-SE" sz="5100" dirty="0">
                <a:solidFill>
                  <a:srgbClr val="000000"/>
                </a:solidFill>
              </a:rPr>
              <a:t>kommun, landsting eller privat vårdgivare</a:t>
            </a:r>
          </a:p>
          <a:p>
            <a:pPr marL="0" indent="0">
              <a:buNone/>
              <a:defRPr/>
            </a:pPr>
            <a:endParaRPr lang="sv-SE" sz="5100" dirty="0">
              <a:solidFill>
                <a:srgbClr val="000000"/>
              </a:solidFill>
            </a:endParaRPr>
          </a:p>
          <a:p>
            <a:pPr>
              <a:defRPr/>
            </a:pPr>
            <a:r>
              <a:rPr lang="sv-SE" sz="5100" dirty="0">
                <a:solidFill>
                  <a:srgbClr val="000000"/>
                </a:solidFill>
              </a:rPr>
              <a:t>är ett stöd i den dagliga vården för all personal</a:t>
            </a:r>
          </a:p>
          <a:p>
            <a:pPr marL="0" indent="0">
              <a:buNone/>
              <a:defRPr/>
            </a:pPr>
            <a:endParaRPr lang="sv-SE" sz="5100" dirty="0">
              <a:solidFill>
                <a:srgbClr val="000000"/>
              </a:solidFill>
            </a:endParaRPr>
          </a:p>
          <a:p>
            <a:pPr>
              <a:defRPr/>
            </a:pPr>
            <a:r>
              <a:rPr lang="sv-SE" sz="5100" dirty="0">
                <a:solidFill>
                  <a:srgbClr val="000000"/>
                </a:solidFill>
              </a:rPr>
              <a:t>är en del av underlaget för planering av den palliativa vården</a:t>
            </a:r>
          </a:p>
          <a:p>
            <a:pPr marL="0" indent="0">
              <a:buNone/>
              <a:defRPr/>
            </a:pPr>
            <a:endParaRPr lang="sv-SE" sz="5100" dirty="0">
              <a:solidFill>
                <a:srgbClr val="000000"/>
              </a:solidFill>
            </a:endParaRPr>
          </a:p>
          <a:p>
            <a:pPr>
              <a:defRPr/>
            </a:pPr>
            <a:r>
              <a:rPr lang="sv-SE" sz="5100" dirty="0">
                <a:solidFill>
                  <a:srgbClr val="000000"/>
                </a:solidFill>
              </a:rPr>
              <a:t>tillsammans med Svenska Palliativregistret ge förutsättningar för en förbättrad palliativ vård</a:t>
            </a:r>
          </a:p>
          <a:p>
            <a:endParaRPr lang="sv-SE" dirty="0"/>
          </a:p>
        </p:txBody>
      </p:sp>
    </p:spTree>
    <p:extLst>
      <p:ext uri="{BB962C8B-B14F-4D97-AF65-F5344CB8AC3E}">
        <p14:creationId xmlns:p14="http://schemas.microsoft.com/office/powerpoint/2010/main" val="4132363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MER ATT LÄSA</a:t>
            </a:r>
          </a:p>
        </p:txBody>
      </p:sp>
      <p:sp>
        <p:nvSpPr>
          <p:cNvPr id="3" name="Platshållare för innehåll 2"/>
          <p:cNvSpPr>
            <a:spLocks noGrp="1"/>
          </p:cNvSpPr>
          <p:nvPr>
            <p:ph idx="1"/>
          </p:nvPr>
        </p:nvSpPr>
        <p:spPr/>
        <p:txBody>
          <a:bodyPr>
            <a:normAutofit/>
          </a:bodyPr>
          <a:lstStyle/>
          <a:p>
            <a:pPr marL="0" indent="0">
              <a:buNone/>
            </a:pPr>
            <a:endParaRPr lang="sv-SE" sz="2400" dirty="0"/>
          </a:p>
          <a:p>
            <a:r>
              <a:rPr lang="sv-SE" sz="2400" dirty="0"/>
              <a:t>Palliativ vård i livets slutskede – Nationellt vårdprogram 2021 – Regionala Cancercentrum i Samverkan</a:t>
            </a:r>
          </a:p>
          <a:p>
            <a:r>
              <a:rPr lang="sv-SE" sz="2400" dirty="0"/>
              <a:t>Nationellt kunskapsstöd för god palliativ vård i livets slutskede </a:t>
            </a:r>
          </a:p>
          <a:p>
            <a:pPr marL="0" indent="0">
              <a:buNone/>
            </a:pPr>
            <a:r>
              <a:rPr lang="sv-SE" sz="2400" dirty="0"/>
              <a:t>     Socialstyrelsen</a:t>
            </a:r>
          </a:p>
          <a:p>
            <a:r>
              <a:rPr lang="sv-SE" sz="2400" dirty="0"/>
              <a:t>Terapirekommendationerna Region Halland 2022</a:t>
            </a:r>
          </a:p>
          <a:p>
            <a:r>
              <a:rPr lang="sv-SE" sz="2400" dirty="0">
                <a:hlinkClick r:id="rId3"/>
              </a:rPr>
              <a:t>www.palliativ.se</a:t>
            </a:r>
            <a:endParaRPr lang="sv-SE" sz="2400" dirty="0"/>
          </a:p>
          <a:p>
            <a:r>
              <a:rPr lang="sv-SE" sz="2400" dirty="0">
                <a:hlinkClick r:id="rId4"/>
              </a:rPr>
              <a:t>www.dio-nutrition.se</a:t>
            </a:r>
            <a:r>
              <a:rPr lang="sv-SE" sz="2400" dirty="0"/>
              <a:t> (kostråd)</a:t>
            </a:r>
          </a:p>
          <a:p>
            <a:r>
              <a:rPr lang="sv-SE" sz="2400" u="sng" dirty="0">
                <a:hlinkClick r:id="rId5"/>
              </a:rPr>
              <a:t>www.internetodontologi.se/dyn_main.asp?page=268</a:t>
            </a:r>
            <a:r>
              <a:rPr lang="sv-SE" sz="2400" u="sng" dirty="0"/>
              <a:t>    </a:t>
            </a:r>
            <a:r>
              <a:rPr lang="sv-SE" sz="2400" dirty="0"/>
              <a:t>(munvård)</a:t>
            </a:r>
          </a:p>
          <a:p>
            <a:endParaRPr lang="sv-SE" sz="2800" dirty="0"/>
          </a:p>
          <a:p>
            <a:pPr marL="0" indent="0">
              <a:buNone/>
            </a:pPr>
            <a:endParaRPr lang="sv-SE" sz="2800" dirty="0"/>
          </a:p>
        </p:txBody>
      </p:sp>
    </p:spTree>
    <p:extLst>
      <p:ext uri="{BB962C8B-B14F-4D97-AF65-F5344CB8AC3E}">
        <p14:creationId xmlns:p14="http://schemas.microsoft.com/office/powerpoint/2010/main" val="27328635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276745" y="5229200"/>
            <a:ext cx="4032448" cy="1569660"/>
          </a:xfrm>
          <a:prstGeom prst="rect">
            <a:avLst/>
          </a:prstGeom>
        </p:spPr>
        <p:txBody>
          <a:bodyPr wrap="square">
            <a:spAutoFit/>
          </a:bodyPr>
          <a:lstStyle/>
          <a:p>
            <a:pPr algn="ctr"/>
            <a:r>
              <a:rPr lang="sv-SE" sz="2400" i="1" dirty="0"/>
              <a:t>Målet är att det ska finnas trygghet, säkerhet och mänsklig värme när en människa dör</a:t>
            </a:r>
            <a:endParaRPr lang="sv-SE" sz="2400" dirty="0"/>
          </a:p>
        </p:txBody>
      </p:sp>
      <p:pic>
        <p:nvPicPr>
          <p:cNvPr id="3" name="Picture 2" descr="G:\UC\Regional samverkan\SOCIALTJÄNST\Kommunikation, Josefin\Bilder\VA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905798"/>
            <a:ext cx="3042338" cy="4013773"/>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3113838" y="24069"/>
            <a:ext cx="2700300" cy="769441"/>
          </a:xfrm>
          <a:prstGeom prst="rect">
            <a:avLst/>
          </a:prstGeom>
          <a:noFill/>
        </p:spPr>
        <p:txBody>
          <a:bodyPr wrap="square" rtlCol="0">
            <a:spAutoFit/>
          </a:bodyPr>
          <a:lstStyle/>
          <a:p>
            <a:r>
              <a:rPr lang="sv-SE" sz="4400" dirty="0"/>
              <a:t>Avslutning</a:t>
            </a:r>
          </a:p>
        </p:txBody>
      </p:sp>
    </p:spTree>
    <p:extLst>
      <p:ext uri="{BB962C8B-B14F-4D97-AF65-F5344CB8AC3E}">
        <p14:creationId xmlns:p14="http://schemas.microsoft.com/office/powerpoint/2010/main" val="1621198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115616" y="188639"/>
            <a:ext cx="7128792" cy="5663089"/>
          </a:xfrm>
          <a:prstGeom prst="rect">
            <a:avLst/>
          </a:prstGeom>
          <a:noFill/>
        </p:spPr>
        <p:txBody>
          <a:bodyPr wrap="square" rtlCol="0">
            <a:spAutoFit/>
          </a:bodyPr>
          <a:lstStyle/>
          <a:p>
            <a:r>
              <a:rPr lang="sv-SE" sz="2000" dirty="0"/>
              <a:t>Utbildningsmaterial</a:t>
            </a:r>
          </a:p>
          <a:p>
            <a:endParaRPr lang="sv-SE" dirty="0"/>
          </a:p>
          <a:p>
            <a:pPr marL="457200" indent="-457200">
              <a:buFont typeface="Arial" panose="020B0604020202020204" pitchFamily="34" charset="0"/>
              <a:buChar char="•"/>
            </a:pPr>
            <a:r>
              <a:rPr lang="sv-SE" dirty="0"/>
              <a:t>Materialet är skrivet/sammanställt av Ylva Johansson </a:t>
            </a:r>
            <a:r>
              <a:rPr lang="sv-SE" dirty="0" err="1"/>
              <a:t>ssk</a:t>
            </a:r>
            <a:r>
              <a:rPr lang="sv-SE" dirty="0"/>
              <a:t> Hylte kommun och Elisabet Gustafsson </a:t>
            </a:r>
            <a:r>
              <a:rPr lang="sv-SE" dirty="0" err="1"/>
              <a:t>spec</a:t>
            </a:r>
            <a:r>
              <a:rPr lang="sv-SE" dirty="0"/>
              <a:t> </a:t>
            </a:r>
            <a:r>
              <a:rPr lang="sv-SE" dirty="0" err="1"/>
              <a:t>ssk</a:t>
            </a:r>
            <a:r>
              <a:rPr lang="sv-SE" dirty="0"/>
              <a:t> Laholms kommun 2016/2017, reviderat oktober 2022.</a:t>
            </a:r>
          </a:p>
          <a:p>
            <a:pPr marL="457200" indent="-457200">
              <a:buFont typeface="Arial" panose="020B0604020202020204" pitchFamily="34" charset="0"/>
              <a:buChar char="•"/>
            </a:pPr>
            <a:r>
              <a:rPr lang="sv-SE" dirty="0"/>
              <a:t>Materialet har granskats av ÖL </a:t>
            </a:r>
            <a:r>
              <a:rPr lang="sv-SE"/>
              <a:t>Anders Öman</a:t>
            </a:r>
            <a:r>
              <a:rPr lang="sv-SE" dirty="0"/>
              <a:t>, Palliativa </a:t>
            </a:r>
            <a:r>
              <a:rPr lang="sv-SE" dirty="0" err="1"/>
              <a:t>Konsultteament</a:t>
            </a:r>
            <a:r>
              <a:rPr lang="sv-SE" dirty="0"/>
              <a:t> Halland</a:t>
            </a:r>
          </a:p>
          <a:p>
            <a:pPr marL="457200" indent="-457200">
              <a:buFont typeface="Arial" panose="020B0604020202020204" pitchFamily="34" charset="0"/>
              <a:buChar char="•"/>
            </a:pPr>
            <a:endParaRPr lang="sv-SE" dirty="0"/>
          </a:p>
          <a:p>
            <a:r>
              <a:rPr lang="sv-SE" dirty="0"/>
              <a:t>Utbildningsmaterialet är en ny, reviderad version av det material som utformades av Roger Kindberg m.fl. 2014. </a:t>
            </a:r>
          </a:p>
          <a:p>
            <a:r>
              <a:rPr lang="sv-SE" dirty="0"/>
              <a:t>Utarbetat på uppdrag av Palliativa Förvaltargruppen i Halland 2016. Nationellt vårdprogram för palliativ vård 2021 har använts som underlag. </a:t>
            </a:r>
          </a:p>
          <a:p>
            <a:r>
              <a:rPr lang="sv-SE" dirty="0"/>
              <a:t>Behov av utbildning till all personal poängteras i vårdprogrammet. Utifrån den palliativa vårdens resurser är det inte möjligt att genomföra övergripande utbildningar för så mycket personal som det i praktiken handlar om. Tanken är att legitimerad sjuksköterska utbildar den vård-och omsorgspersonal som man dagligen arbetar med inom sitt eget arbetsområde.</a:t>
            </a:r>
          </a:p>
          <a:p>
            <a:r>
              <a:rPr lang="sv-SE" dirty="0"/>
              <a:t>Utbildningen tar cirka 3 timmar. För att diskussioner ska komma igång rekommenderas max 12-15 personer per gång.</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594" y="6203801"/>
            <a:ext cx="4468812"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24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buNone/>
            </a:pPr>
            <a:r>
              <a:rPr lang="sv-SE" sz="4400" dirty="0"/>
              <a:t>BIKUPA </a:t>
            </a:r>
          </a:p>
          <a:p>
            <a:pPr marL="0" indent="0">
              <a:buNone/>
            </a:pPr>
            <a:endParaRPr lang="sv-SE" sz="4400" dirty="0"/>
          </a:p>
          <a:p>
            <a:pPr marL="0" indent="0">
              <a:buNone/>
            </a:pPr>
            <a:r>
              <a:rPr lang="sv-SE" dirty="0"/>
              <a:t>Vad menar vi med palliativ vård?</a:t>
            </a:r>
          </a:p>
          <a:p>
            <a:pPr marL="0" indent="0">
              <a:buNone/>
            </a:pPr>
            <a:endParaRPr lang="sv-SE" sz="4400" dirty="0"/>
          </a:p>
        </p:txBody>
      </p:sp>
    </p:spTree>
    <p:extLst>
      <p:ext uri="{BB962C8B-B14F-4D97-AF65-F5344CB8AC3E}">
        <p14:creationId xmlns:p14="http://schemas.microsoft.com/office/powerpoint/2010/main" val="241279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flipV="1">
            <a:off x="457200" y="228919"/>
            <a:ext cx="8229600" cy="45719"/>
          </a:xfrm>
        </p:spPr>
        <p:txBody>
          <a:bodyPr>
            <a:normAutofit fontScale="90000"/>
          </a:bodyPr>
          <a:lstStyle/>
          <a:p>
            <a:endParaRPr lang="sv-SE"/>
          </a:p>
        </p:txBody>
      </p:sp>
      <p:sp>
        <p:nvSpPr>
          <p:cNvPr id="3" name="Platshållare för innehåll 2"/>
          <p:cNvSpPr>
            <a:spLocks noGrp="1"/>
          </p:cNvSpPr>
          <p:nvPr>
            <p:ph idx="1"/>
          </p:nvPr>
        </p:nvSpPr>
        <p:spPr>
          <a:xfrm>
            <a:off x="457200" y="6080444"/>
            <a:ext cx="8229600" cy="45719"/>
          </a:xfrm>
        </p:spPr>
        <p:txBody>
          <a:bodyPr>
            <a:normAutofit fontScale="25000" lnSpcReduction="20000"/>
          </a:bodyPr>
          <a:lstStyle/>
          <a:p>
            <a:pPr marL="0" indent="0">
              <a:buNone/>
            </a:pPr>
            <a:endParaRPr lang="sv-SE" sz="4400" dirty="0"/>
          </a:p>
        </p:txBody>
      </p:sp>
      <p:sp>
        <p:nvSpPr>
          <p:cNvPr id="4" name="Höger 3"/>
          <p:cNvSpPr/>
          <p:nvPr/>
        </p:nvSpPr>
        <p:spPr>
          <a:xfrm>
            <a:off x="971600" y="3269548"/>
            <a:ext cx="5688632" cy="1249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ln w="0"/>
                <a:solidFill>
                  <a:schemeClr val="tx1"/>
                </a:solidFill>
                <a:effectLst>
                  <a:outerShdw blurRad="38100" dist="19050" dir="2700000" algn="tl" rotWithShape="0">
                    <a:schemeClr val="dk1">
                      <a:alpha val="40000"/>
                    </a:schemeClr>
                  </a:outerShdw>
                </a:effectLst>
              </a:rPr>
              <a:t>Tidig fas med palliativa insatser.  Sen palliativ fas </a:t>
            </a:r>
            <a:r>
              <a:rPr lang="sv-SE" sz="1200">
                <a:ln w="0"/>
                <a:solidFill>
                  <a:schemeClr val="tx1"/>
                </a:solidFill>
                <a:effectLst>
                  <a:outerShdw blurRad="38100" dist="19050" dir="2700000" algn="tl" rotWithShape="0">
                    <a:schemeClr val="dk1">
                      <a:alpha val="40000"/>
                    </a:schemeClr>
                  </a:outerShdw>
                </a:effectLst>
              </a:rPr>
              <a:t>med palliativ </a:t>
            </a:r>
            <a:r>
              <a:rPr lang="sv-SE" sz="1200" dirty="0">
                <a:ln w="0"/>
                <a:solidFill>
                  <a:schemeClr val="tx1"/>
                </a:solidFill>
                <a:effectLst>
                  <a:outerShdw blurRad="38100" dist="19050" dir="2700000" algn="tl" rotWithShape="0">
                    <a:schemeClr val="dk1">
                      <a:alpha val="40000"/>
                    </a:schemeClr>
                  </a:outerShdw>
                </a:effectLst>
              </a:rPr>
              <a:t>vård i livets slut.</a:t>
            </a:r>
            <a:endParaRPr lang="sv-SE" sz="1200" dirty="0"/>
          </a:p>
        </p:txBody>
      </p:sp>
      <p:sp>
        <p:nvSpPr>
          <p:cNvPr id="5" name="Femhörning 4"/>
          <p:cNvSpPr/>
          <p:nvPr/>
        </p:nvSpPr>
        <p:spPr>
          <a:xfrm>
            <a:off x="1586897" y="2263397"/>
            <a:ext cx="4824536" cy="6234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ln w="0"/>
                <a:solidFill>
                  <a:schemeClr val="tx1"/>
                </a:solidFill>
                <a:effectLst>
                  <a:outerShdw blurRad="38100" dist="19050" dir="2700000" algn="tl" rotWithShape="0">
                    <a:schemeClr val="dk1">
                      <a:alpha val="40000"/>
                    </a:schemeClr>
                  </a:outerShdw>
                </a:effectLst>
              </a:rPr>
              <a:t>Kommunikation</a:t>
            </a:r>
            <a:endParaRPr lang="sv-SE" sz="1400" dirty="0"/>
          </a:p>
        </p:txBody>
      </p:sp>
      <p:sp>
        <p:nvSpPr>
          <p:cNvPr id="6" name="Rektangel med rundade hörn 5"/>
          <p:cNvSpPr/>
          <p:nvPr/>
        </p:nvSpPr>
        <p:spPr>
          <a:xfrm>
            <a:off x="3561029" y="991316"/>
            <a:ext cx="1584176" cy="82673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200" dirty="0">
                <a:ln w="0"/>
                <a:solidFill>
                  <a:schemeClr val="tx1"/>
                </a:solidFill>
                <a:effectLst>
                  <a:outerShdw blurRad="38100" dist="19050" dir="2700000" algn="tl" rotWithShape="0">
                    <a:schemeClr val="dk1">
                      <a:alpha val="40000"/>
                    </a:schemeClr>
                  </a:outerShdw>
                </a:effectLst>
              </a:rPr>
              <a:t>Brytpunkt till</a:t>
            </a:r>
            <a:br>
              <a:rPr lang="sv-SE" sz="1200" dirty="0">
                <a:ln w="0"/>
                <a:solidFill>
                  <a:schemeClr val="tx1"/>
                </a:solidFill>
                <a:effectLst>
                  <a:outerShdw blurRad="38100" dist="19050" dir="2700000" algn="tl" rotWithShape="0">
                    <a:schemeClr val="dk1">
                      <a:alpha val="40000"/>
                    </a:schemeClr>
                  </a:outerShdw>
                </a:effectLst>
              </a:rPr>
            </a:br>
            <a:r>
              <a:rPr lang="sv-SE" sz="1200" dirty="0">
                <a:ln w="0"/>
                <a:solidFill>
                  <a:schemeClr val="tx1"/>
                </a:solidFill>
                <a:effectLst>
                  <a:outerShdw blurRad="38100" dist="19050" dir="2700000" algn="tl" rotWithShape="0">
                    <a:schemeClr val="dk1">
                      <a:alpha val="40000"/>
                    </a:schemeClr>
                  </a:outerShdw>
                </a:effectLst>
              </a:rPr>
              <a:t>palliativ vård i </a:t>
            </a:r>
            <a:br>
              <a:rPr lang="sv-SE" sz="1200" dirty="0">
                <a:ln w="0"/>
                <a:solidFill>
                  <a:schemeClr val="tx1"/>
                </a:solidFill>
                <a:effectLst>
                  <a:outerShdw blurRad="38100" dist="19050" dir="2700000" algn="tl" rotWithShape="0">
                    <a:schemeClr val="dk1">
                      <a:alpha val="40000"/>
                    </a:schemeClr>
                  </a:outerShdw>
                </a:effectLst>
              </a:rPr>
            </a:br>
            <a:r>
              <a:rPr lang="sv-SE" sz="1200" dirty="0">
                <a:ln w="0"/>
                <a:solidFill>
                  <a:schemeClr val="tx1"/>
                </a:solidFill>
                <a:effectLst>
                  <a:outerShdw blurRad="38100" dist="19050" dir="2700000" algn="tl" rotWithShape="0">
                    <a:schemeClr val="dk1">
                      <a:alpha val="40000"/>
                    </a:schemeClr>
                  </a:outerShdw>
                </a:effectLst>
              </a:rPr>
              <a:t>livets slutskede</a:t>
            </a:r>
            <a:endParaRPr lang="sv-SE" sz="1200" dirty="0"/>
          </a:p>
        </p:txBody>
      </p:sp>
      <p:sp>
        <p:nvSpPr>
          <p:cNvPr id="7" name="Rektangel med rundade hörn 6"/>
          <p:cNvSpPr/>
          <p:nvPr/>
        </p:nvSpPr>
        <p:spPr>
          <a:xfrm>
            <a:off x="5652120" y="1231234"/>
            <a:ext cx="1152128" cy="49490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200" dirty="0">
                <a:ln w="0"/>
                <a:solidFill>
                  <a:schemeClr val="tx1"/>
                </a:solidFill>
                <a:effectLst>
                  <a:outerShdw blurRad="38100" dist="19050" dir="2700000" algn="tl" rotWithShape="0">
                    <a:schemeClr val="dk1">
                      <a:alpha val="40000"/>
                    </a:schemeClr>
                  </a:outerShdw>
                </a:effectLst>
              </a:rPr>
              <a:t>Dödsfall</a:t>
            </a:r>
          </a:p>
        </p:txBody>
      </p:sp>
      <p:sp>
        <p:nvSpPr>
          <p:cNvPr id="8" name="Rektangel med rundade hörn 7"/>
          <p:cNvSpPr/>
          <p:nvPr/>
        </p:nvSpPr>
        <p:spPr>
          <a:xfrm>
            <a:off x="7308304" y="1318688"/>
            <a:ext cx="1058416" cy="6735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200" dirty="0">
                <a:ln w="0"/>
                <a:solidFill>
                  <a:schemeClr val="tx1"/>
                </a:solidFill>
                <a:effectLst>
                  <a:outerShdw blurRad="38100" dist="19050" dir="2700000" algn="tl" rotWithShape="0">
                    <a:schemeClr val="dk1">
                      <a:alpha val="40000"/>
                    </a:schemeClr>
                  </a:outerShdw>
                </a:effectLst>
              </a:rPr>
              <a:t>Stöd till </a:t>
            </a:r>
            <a:br>
              <a:rPr lang="sv-SE" sz="1200" dirty="0">
                <a:ln w="0"/>
                <a:solidFill>
                  <a:schemeClr val="tx1"/>
                </a:solidFill>
                <a:effectLst>
                  <a:outerShdw blurRad="38100" dist="19050" dir="2700000" algn="tl" rotWithShape="0">
                    <a:schemeClr val="dk1">
                      <a:alpha val="40000"/>
                    </a:schemeClr>
                  </a:outerShdw>
                </a:effectLst>
              </a:rPr>
            </a:br>
            <a:r>
              <a:rPr lang="sv-SE" sz="1200" dirty="0">
                <a:ln w="0"/>
                <a:solidFill>
                  <a:schemeClr val="tx1"/>
                </a:solidFill>
                <a:effectLst>
                  <a:outerShdw blurRad="38100" dist="19050" dir="2700000" algn="tl" rotWithShape="0">
                    <a:schemeClr val="dk1">
                      <a:alpha val="40000"/>
                    </a:schemeClr>
                  </a:outerShdw>
                </a:effectLst>
              </a:rPr>
              <a:t>efterlevande</a:t>
            </a:r>
            <a:endParaRPr lang="sv-SE" sz="1200" dirty="0"/>
          </a:p>
        </p:txBody>
      </p:sp>
      <p:sp>
        <p:nvSpPr>
          <p:cNvPr id="9" name="Rektangel med rundade hörn 8"/>
          <p:cNvSpPr/>
          <p:nvPr/>
        </p:nvSpPr>
        <p:spPr>
          <a:xfrm>
            <a:off x="3563888" y="4820394"/>
            <a:ext cx="1656184" cy="9144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200" dirty="0">
                <a:ln w="0"/>
                <a:solidFill>
                  <a:schemeClr val="tx1"/>
                </a:solidFill>
                <a:effectLst>
                  <a:outerShdw blurRad="38100" dist="19050" dir="2700000" algn="tl" rotWithShape="0">
                    <a:schemeClr val="dk1">
                      <a:alpha val="40000"/>
                    </a:schemeClr>
                  </a:outerShdw>
                </a:effectLst>
              </a:rPr>
              <a:t>Brytpunktssamtal</a:t>
            </a:r>
            <a:br>
              <a:rPr lang="sv-SE" sz="1200" dirty="0">
                <a:ln w="0"/>
                <a:solidFill>
                  <a:schemeClr val="tx1"/>
                </a:solidFill>
                <a:effectLst>
                  <a:outerShdw blurRad="38100" dist="19050" dir="2700000" algn="tl" rotWithShape="0">
                    <a:schemeClr val="dk1">
                      <a:alpha val="40000"/>
                    </a:schemeClr>
                  </a:outerShdw>
                </a:effectLst>
              </a:rPr>
            </a:br>
            <a:r>
              <a:rPr lang="sv-SE" sz="1200" dirty="0">
                <a:ln w="0"/>
                <a:solidFill>
                  <a:schemeClr val="tx1"/>
                </a:solidFill>
                <a:effectLst>
                  <a:outerShdw blurRad="38100" dist="19050" dir="2700000" algn="tl" rotWithShape="0">
                    <a:schemeClr val="dk1">
                      <a:alpha val="40000"/>
                    </a:schemeClr>
                  </a:outerShdw>
                </a:effectLst>
              </a:rPr>
              <a:t>vid övergång till </a:t>
            </a:r>
            <a:br>
              <a:rPr lang="sv-SE" sz="1200" dirty="0">
                <a:ln w="0"/>
                <a:solidFill>
                  <a:schemeClr val="tx1"/>
                </a:solidFill>
                <a:effectLst>
                  <a:outerShdw blurRad="38100" dist="19050" dir="2700000" algn="tl" rotWithShape="0">
                    <a:schemeClr val="dk1">
                      <a:alpha val="40000"/>
                    </a:schemeClr>
                  </a:outerShdw>
                </a:effectLst>
              </a:rPr>
            </a:br>
            <a:r>
              <a:rPr lang="sv-SE" sz="1200" dirty="0">
                <a:ln w="0"/>
                <a:solidFill>
                  <a:schemeClr val="tx1"/>
                </a:solidFill>
                <a:effectLst>
                  <a:outerShdw blurRad="38100" dist="19050" dir="2700000" algn="tl" rotWithShape="0">
                    <a:schemeClr val="dk1">
                      <a:alpha val="40000"/>
                    </a:schemeClr>
                  </a:outerShdw>
                </a:effectLst>
              </a:rPr>
              <a:t>palliativ vård i </a:t>
            </a:r>
            <a:br>
              <a:rPr lang="sv-SE" sz="1200" dirty="0">
                <a:ln w="0"/>
                <a:solidFill>
                  <a:schemeClr val="tx1"/>
                </a:solidFill>
                <a:effectLst>
                  <a:outerShdw blurRad="38100" dist="19050" dir="2700000" algn="tl" rotWithShape="0">
                    <a:schemeClr val="dk1">
                      <a:alpha val="40000"/>
                    </a:schemeClr>
                  </a:outerShdw>
                </a:effectLst>
              </a:rPr>
            </a:br>
            <a:r>
              <a:rPr lang="sv-SE" sz="1200" dirty="0">
                <a:ln w="0"/>
                <a:solidFill>
                  <a:schemeClr val="tx1"/>
                </a:solidFill>
                <a:effectLst>
                  <a:outerShdw blurRad="38100" dist="19050" dir="2700000" algn="tl" rotWithShape="0">
                    <a:schemeClr val="dk1">
                      <a:alpha val="40000"/>
                    </a:schemeClr>
                  </a:outerShdw>
                </a:effectLst>
              </a:rPr>
              <a:t>livets slut</a:t>
            </a:r>
          </a:p>
        </p:txBody>
      </p:sp>
      <p:sp>
        <p:nvSpPr>
          <p:cNvPr id="10" name="Rektangel med rundade hörn 9"/>
          <p:cNvSpPr/>
          <p:nvPr/>
        </p:nvSpPr>
        <p:spPr>
          <a:xfrm>
            <a:off x="6681347" y="5009415"/>
            <a:ext cx="1440160" cy="67083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200" dirty="0">
                <a:ln w="0"/>
                <a:solidFill>
                  <a:schemeClr val="tx1"/>
                </a:solidFill>
                <a:effectLst>
                  <a:outerShdw blurRad="38100" dist="19050" dir="2700000" algn="tl" rotWithShape="0">
                    <a:schemeClr val="dk1">
                      <a:alpha val="40000"/>
                    </a:schemeClr>
                  </a:outerShdw>
                </a:effectLst>
              </a:rPr>
              <a:t>Efterlevandesamtal</a:t>
            </a:r>
          </a:p>
        </p:txBody>
      </p:sp>
    </p:spTree>
    <p:extLst>
      <p:ext uri="{BB962C8B-B14F-4D97-AF65-F5344CB8AC3E}">
        <p14:creationId xmlns:p14="http://schemas.microsoft.com/office/powerpoint/2010/main" val="212713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l"/>
            <a:r>
              <a:rPr lang="sv-SE" dirty="0"/>
              <a:t>Organisation</a:t>
            </a:r>
          </a:p>
        </p:txBody>
      </p:sp>
      <p:sp>
        <p:nvSpPr>
          <p:cNvPr id="3" name="Platshållare för innehåll 2"/>
          <p:cNvSpPr>
            <a:spLocks noGrp="1"/>
          </p:cNvSpPr>
          <p:nvPr>
            <p:ph idx="1"/>
          </p:nvPr>
        </p:nvSpPr>
        <p:spPr>
          <a:xfrm>
            <a:off x="457200" y="2276872"/>
            <a:ext cx="8229600" cy="3849291"/>
          </a:xfrm>
        </p:spPr>
        <p:txBody>
          <a:bodyPr/>
          <a:lstStyle/>
          <a:p>
            <a:r>
              <a:rPr lang="sv-SE" dirty="0"/>
              <a:t>Allmän palliativ vård</a:t>
            </a:r>
          </a:p>
          <a:p>
            <a:r>
              <a:rPr lang="sv-SE" dirty="0"/>
              <a:t>Specialiserad palliativ vård</a:t>
            </a:r>
          </a:p>
          <a:p>
            <a:pPr marL="0" indent="0">
              <a:buNone/>
            </a:pPr>
            <a:endParaRPr lang="sv-SE" dirty="0"/>
          </a:p>
        </p:txBody>
      </p:sp>
    </p:spTree>
    <p:extLst>
      <p:ext uri="{BB962C8B-B14F-4D97-AF65-F5344CB8AC3E}">
        <p14:creationId xmlns:p14="http://schemas.microsoft.com/office/powerpoint/2010/main" val="216238481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5983</TotalTime>
  <Words>3437</Words>
  <Application>Microsoft Office PowerPoint</Application>
  <PresentationFormat>Bildspel på skärmen (4:3)</PresentationFormat>
  <Paragraphs>610</Paragraphs>
  <Slides>63</Slides>
  <Notes>52</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63</vt:i4>
      </vt:variant>
    </vt:vector>
  </HeadingPairs>
  <TitlesOfParts>
    <vt:vector size="69" baseType="lpstr">
      <vt:lpstr>arial</vt:lpstr>
      <vt:lpstr>arial</vt:lpstr>
      <vt:lpstr>Arial Rounded MT Bold</vt:lpstr>
      <vt:lpstr>Calibri</vt:lpstr>
      <vt:lpstr>Office-tema</vt:lpstr>
      <vt:lpstr>8_Office-tema</vt:lpstr>
      <vt:lpstr>Palliativ vård i livets sista tid</vt:lpstr>
      <vt:lpstr>PowerPoint-presentation</vt:lpstr>
      <vt:lpstr>Agenda</vt:lpstr>
      <vt:lpstr> Definition av palliativ vård enligt WHO </vt:lpstr>
      <vt:lpstr>I livets slutskede har jag rätt…</vt:lpstr>
      <vt:lpstr>Inte bara cancer</vt:lpstr>
      <vt:lpstr>PowerPoint-presentation</vt:lpstr>
      <vt:lpstr>PowerPoint-presentation</vt:lpstr>
      <vt:lpstr>Organisation</vt:lpstr>
      <vt:lpstr>Organisation</vt:lpstr>
      <vt:lpstr>De fyra hörnstenarna</vt:lpstr>
      <vt:lpstr>Vanliga symtom i livets slutskede </vt:lpstr>
      <vt:lpstr> ANDNINGSBESVÄR</vt:lpstr>
      <vt:lpstr> ANDNINGSBESVÄR</vt:lpstr>
      <vt:lpstr> ROSSLIG ANDNING </vt:lpstr>
      <vt:lpstr> ROSSLIG ANDNING</vt:lpstr>
      <vt:lpstr> FÖRVIRRING</vt:lpstr>
      <vt:lpstr> FÖRVIRRING</vt:lpstr>
      <vt:lpstr> ÅNGEST</vt:lpstr>
      <vt:lpstr> ÅNGEST</vt:lpstr>
      <vt:lpstr> ÅNGEST</vt:lpstr>
      <vt:lpstr>ÅNGEST</vt:lpstr>
      <vt:lpstr> ÅNGEST</vt:lpstr>
      <vt:lpstr> PSYKOLOGISKA FÖRSVAR</vt:lpstr>
      <vt:lpstr> EXISTENTIELLA TANKAR</vt:lpstr>
      <vt:lpstr> EXISTENTIELLA TANKAR</vt:lpstr>
      <vt:lpstr>EXISTENTIELLA TANKAR</vt:lpstr>
      <vt:lpstr>MATLEDA</vt:lpstr>
      <vt:lpstr>DÅLIG APTIT/TIDIG MÄTTNAD</vt:lpstr>
      <vt:lpstr> ILLAMÅENDE/KRÄKNINGAR</vt:lpstr>
      <vt:lpstr>ILLAMÅENDE/KRÄKNINGAR</vt:lpstr>
      <vt:lpstr> NEDSATT MUNHÄLSA</vt:lpstr>
      <vt:lpstr> NEDSATT MUNHÄLSA - MUNVÅRD</vt:lpstr>
      <vt:lpstr>SVÄLJNINGSSVÅRIGHETER</vt:lpstr>
      <vt:lpstr> FÖRSTOPPNING</vt:lpstr>
      <vt:lpstr> FÖRSTOPPNING</vt:lpstr>
      <vt:lpstr>DÅLIG MATLUST</vt:lpstr>
      <vt:lpstr>DÅLIG MATLUST</vt:lpstr>
      <vt:lpstr>FIKADAGS/BENSTRÄCKARE</vt:lpstr>
      <vt:lpstr> SMÄRTA</vt:lpstr>
      <vt:lpstr> </vt:lpstr>
      <vt:lpstr>20 minuter senare…….</vt:lpstr>
      <vt:lpstr> SMÄRTA</vt:lpstr>
      <vt:lpstr> SMÄRTA</vt:lpstr>
      <vt:lpstr> SMÄRTA</vt:lpstr>
      <vt:lpstr>SMÄRTA</vt:lpstr>
      <vt:lpstr> SMÄRTA</vt:lpstr>
      <vt:lpstr> SMÄRTA</vt:lpstr>
      <vt:lpstr>GOD OMVÅRDNAD</vt:lpstr>
      <vt:lpstr>GOD OMVÅRDNAD </vt:lpstr>
      <vt:lpstr>GOD OMVÅRDNAD</vt:lpstr>
      <vt:lpstr>GOD OMVÅRDNAD </vt:lpstr>
      <vt:lpstr>GOD OMVÅRDNAD </vt:lpstr>
      <vt:lpstr>PowerPoint-presentation</vt:lpstr>
      <vt:lpstr>Närståendestöd</vt:lpstr>
      <vt:lpstr> NÄR DÖDEN NÄRMAR SIG -  vanliga tecken vid livets slutskede </vt:lpstr>
      <vt:lpstr>NÄR DÖDEN NÄRMAR SIG -  vanliga tecken på livets slutskede </vt:lpstr>
      <vt:lpstr>När döden inträffat</vt:lpstr>
      <vt:lpstr>Vårdgivarens egna rutiner</vt:lpstr>
      <vt:lpstr>NATIONELLT VÅRDPROGRAM PALLIATIV VÅRD</vt:lpstr>
      <vt:lpstr>MER ATT LÄSA</vt:lpstr>
      <vt:lpstr>PowerPoint-presentation</vt:lpstr>
      <vt:lpstr>PowerPoint-presentation</vt:lpstr>
    </vt:vector>
  </TitlesOfParts>
  <Company>Landstinget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 2 timmar.</dc:title>
  <dc:creator>Kindberg Roger RK RU</dc:creator>
  <cp:lastModifiedBy>Elisabet Gustafsson</cp:lastModifiedBy>
  <cp:revision>536</cp:revision>
  <cp:lastPrinted>2014-07-21T07:26:03Z</cp:lastPrinted>
  <dcterms:created xsi:type="dcterms:W3CDTF">2013-10-10T11:10:43Z</dcterms:created>
  <dcterms:modified xsi:type="dcterms:W3CDTF">2022-10-31T15:07:02Z</dcterms:modified>
</cp:coreProperties>
</file>