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6" r:id="rId4"/>
    <p:sldId id="263" r:id="rId5"/>
    <p:sldId id="262" r:id="rId6"/>
    <p:sldId id="257" r:id="rId7"/>
    <p:sldId id="261" r:id="rId8"/>
    <p:sldId id="259" r:id="rId9"/>
    <p:sldId id="260" r:id="rId10"/>
    <p:sldId id="273" r:id="rId11"/>
    <p:sldId id="264" r:id="rId12"/>
    <p:sldId id="274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9" r:id="rId22"/>
    <p:sldId id="290" r:id="rId23"/>
    <p:sldId id="291" r:id="rId24"/>
    <p:sldId id="286" r:id="rId25"/>
    <p:sldId id="287" r:id="rId26"/>
    <p:sldId id="288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980" autoAdjust="0"/>
  </p:normalViewPr>
  <p:slideViewPr>
    <p:cSldViewPr snapToGrid="0">
      <p:cViewPr varScale="1">
        <p:scale>
          <a:sx n="121" d="100"/>
          <a:sy n="121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134C5D-4AAC-4F95-900A-677CC6B8D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rial Black" panose="020B0A04020102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B1100D6-5FB4-4019-9B6B-E48E796F2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80F687-A5B9-440F-95BE-8ADBC561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86E37-CB39-498E-B941-F31B22BA9F9D}" type="datetimeFigureOut">
              <a:rPr lang="sv-SE" smtClean="0"/>
              <a:t>2023-07-06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6AA0DE-FEB4-467A-82A1-DBBF4368D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43AC5D-1CB5-475E-BFF2-2954EC8B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7740C-203E-4AC3-A98A-A53C02B6D444}" type="slidenum">
              <a:rPr lang="sv-SE" smtClean="0"/>
              <a:t>‹#›</a:t>
            </a:fld>
            <a:endParaRPr lang="sv-SE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61E45A00-4D8B-44A9-967F-931F9B66A9C0}"/>
              </a:ext>
            </a:extLst>
          </p:cNvPr>
          <p:cNvGrpSpPr/>
          <p:nvPr userDrawn="1"/>
        </p:nvGrpSpPr>
        <p:grpSpPr>
          <a:xfrm>
            <a:off x="2381" y="6252234"/>
            <a:ext cx="12192000" cy="612000"/>
            <a:chOff x="2381" y="6252234"/>
            <a:chExt cx="12192000" cy="612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30C6FFDA-47D0-45CE-A5FC-7D70EC966123}"/>
                </a:ext>
              </a:extLst>
            </p:cNvPr>
            <p:cNvSpPr/>
            <p:nvPr userDrawn="1"/>
          </p:nvSpPr>
          <p:spPr>
            <a:xfrm>
              <a:off x="2381" y="6252234"/>
              <a:ext cx="12192000" cy="612000"/>
            </a:xfrm>
            <a:prstGeom prst="rect">
              <a:avLst/>
            </a:prstGeom>
            <a:solidFill>
              <a:srgbClr val="1F4E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DD782A5-33FD-49BA-91E2-0F39F3E07C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1542" y="6326420"/>
              <a:ext cx="1152000" cy="42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7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64D135-7D22-4DFB-8A28-9F51E794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247BC58-F0A8-4F9B-9B55-48C4FD150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ADB7C3-48AD-4974-A496-9BD9BE7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86E37-CB39-498E-B941-F31B22BA9F9D}" type="datetimeFigureOut">
              <a:rPr lang="sv-SE" smtClean="0"/>
              <a:t>2023-07-06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3B9741-5E7A-4CDD-9DE3-35B08AF7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CEE22E-14AB-4597-9347-8D4294EF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7740C-203E-4AC3-A98A-A53C02B6D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29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BBA350D-7E00-4E8E-88E5-B921E1AD5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CF3395D-AAB9-4533-9FCF-4325BDD2F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A121EA-67B0-47B9-9CE2-9B14CDA6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86E37-CB39-498E-B941-F31B22BA9F9D}" type="datetimeFigureOut">
              <a:rPr lang="sv-SE" smtClean="0"/>
              <a:t>2023-07-06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20C14F-B803-4C75-A2CF-43143A94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4B2605-EC54-4265-A7D6-D419B101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7740C-203E-4AC3-A98A-A53C02B6D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050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A0F296-C665-48FF-9794-374F7A8AD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805F06-24E6-497F-A6D6-5CE9001A3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D3C9E6-3C2C-4159-ABA6-B7416FD7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86E37-CB39-498E-B941-F31B22BA9F9D}" type="datetimeFigureOut">
              <a:rPr lang="sv-SE" smtClean="0"/>
              <a:t>2023-07-06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0D259E-5D93-4401-B5C5-21105986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99FE11-C394-4BBD-A272-2A396D7A6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7740C-203E-4AC3-A98A-A53C02B6D444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621A1A16-0AE0-4830-A3C6-2B29E34C60CE}"/>
              </a:ext>
            </a:extLst>
          </p:cNvPr>
          <p:cNvGrpSpPr/>
          <p:nvPr userDrawn="1"/>
        </p:nvGrpSpPr>
        <p:grpSpPr>
          <a:xfrm>
            <a:off x="2381" y="6252234"/>
            <a:ext cx="12192000" cy="612000"/>
            <a:chOff x="2381" y="6252234"/>
            <a:chExt cx="12192000" cy="612000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2C32AEA4-B006-4C63-AEF1-359D60042C07}"/>
                </a:ext>
              </a:extLst>
            </p:cNvPr>
            <p:cNvSpPr/>
            <p:nvPr userDrawn="1"/>
          </p:nvSpPr>
          <p:spPr>
            <a:xfrm>
              <a:off x="2381" y="6252234"/>
              <a:ext cx="12192000" cy="612000"/>
            </a:xfrm>
            <a:prstGeom prst="rect">
              <a:avLst/>
            </a:prstGeom>
            <a:solidFill>
              <a:srgbClr val="3C4F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1356A2A3-59A6-4F75-961E-C122C0D47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1542" y="6326420"/>
              <a:ext cx="1152000" cy="42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647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13138E-2572-4983-AE69-4F334FFA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C0D9A8-46BE-47E3-8807-F8F8F394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A0CCC-73B1-4238-806D-7071DC6C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86E37-CB39-498E-B941-F31B22BA9F9D}" type="datetimeFigureOut">
              <a:rPr lang="sv-SE" smtClean="0"/>
              <a:t>2023-07-06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1E47D3-CAF2-453A-BB9E-40D3D409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31EAFB-20E7-47E7-B529-795BF53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7740C-203E-4AC3-A98A-A53C02B6D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451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1CB32F-DB12-4A80-9CEA-D3D8F80C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987648-8573-48D5-9CA1-A6203D369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71E69BC-E543-4ECB-8635-C5E51E714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75DB467-1515-4398-B905-0B255A57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86E37-CB39-498E-B941-F31B22BA9F9D}" type="datetimeFigureOut">
              <a:rPr lang="sv-SE" smtClean="0"/>
              <a:t>2023-07-06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379C33E-45EF-4F45-8E9F-D6FF49A6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23EB7A-6CA3-4269-99A1-EB1E0343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7740C-203E-4AC3-A98A-A53C02B6D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31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A9A541-E784-4760-B9A5-A2D0B758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8E2589-8AE4-4B51-B963-82EC44042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6FA57F-8466-43B4-8047-5F6C449BF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22D9C13-69FE-47D7-B7F6-E0E8DDDA8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A6FB9B4-650E-4D20-B5EB-E9B5C6FF7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01BA477-0231-44F4-A0E8-F71AB2D3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86E37-CB39-498E-B941-F31B22BA9F9D}" type="datetimeFigureOut">
              <a:rPr lang="sv-SE" smtClean="0"/>
              <a:t>2023-07-06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C99586F-D07F-4694-988A-056977E8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8FA288C-C303-4DF9-A72F-DD1AC713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7740C-203E-4AC3-A98A-A53C02B6D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430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283079-D630-4F58-8571-5C458C7B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FC21CC-84E2-4A51-B4CC-E0D9BD45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86E37-CB39-498E-B941-F31B22BA9F9D}" type="datetimeFigureOut">
              <a:rPr lang="sv-SE" smtClean="0"/>
              <a:t>2023-07-06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9F2E54C-9E2D-4747-AA3B-5CA08A52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66B67EB-F15B-4482-8BAA-EF6A8CC1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7740C-203E-4AC3-A98A-A53C02B6D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98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70B5610-6BCD-4472-98B7-197E9BB6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86E37-CB39-498E-B941-F31B22BA9F9D}" type="datetimeFigureOut">
              <a:rPr lang="sv-SE" smtClean="0"/>
              <a:t>2023-07-06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3C452F-0C82-4050-9F77-9E53121C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286EB4-A269-4DE2-88C6-C9BE95E5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7740C-203E-4AC3-A98A-A53C02B6D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75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451C21-BEEC-4834-BC5B-37769872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8EAC55-93E0-40C9-8B65-339AFC34A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B49E0C-0C35-41BC-9D8A-957894E54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FAC58B-C9BA-47FE-B6F6-9FCF42ED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86E37-CB39-498E-B941-F31B22BA9F9D}" type="datetimeFigureOut">
              <a:rPr lang="sv-SE" smtClean="0"/>
              <a:t>2023-07-06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31F669-B21A-4424-9F81-3E5BBCAE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89BAC2A-B85D-458E-AE35-0AAD2DC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7740C-203E-4AC3-A98A-A53C02B6D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15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3E720A-EB3B-46DB-8DCA-B1951D0B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7FEAD7C-66F1-42FC-BAC3-B9FB70A0C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5DB34A-C560-4A79-B4DC-7CF2E3D59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3793150-D25E-4E98-93EF-37F7E3A7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86E37-CB39-498E-B941-F31B22BA9F9D}" type="datetimeFigureOut">
              <a:rPr lang="sv-SE" smtClean="0"/>
              <a:t>2023-07-06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DAFD285-EDD7-41A1-9C33-F1511E74E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5E64779-C6D1-4AE6-B76D-EF93E2BA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7740C-203E-4AC3-A98A-A53C02B6D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58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46068A6-FC77-432C-8389-CC98B81A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DB02CA-B002-48E2-BDD5-4C35A933D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3931960E-F68E-439E-97E3-3D48072EE106}"/>
              </a:ext>
            </a:extLst>
          </p:cNvPr>
          <p:cNvGrpSpPr/>
          <p:nvPr userDrawn="1"/>
        </p:nvGrpSpPr>
        <p:grpSpPr>
          <a:xfrm>
            <a:off x="2381" y="6252234"/>
            <a:ext cx="12192000" cy="612000"/>
            <a:chOff x="2381" y="6252234"/>
            <a:chExt cx="12192000" cy="612000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55B4A442-69CF-4893-8334-07924F10FD99}"/>
                </a:ext>
              </a:extLst>
            </p:cNvPr>
            <p:cNvSpPr/>
            <p:nvPr userDrawn="1"/>
          </p:nvSpPr>
          <p:spPr>
            <a:xfrm>
              <a:off x="2381" y="6252234"/>
              <a:ext cx="12192000" cy="612000"/>
            </a:xfrm>
            <a:prstGeom prst="rect">
              <a:avLst/>
            </a:prstGeom>
            <a:solidFill>
              <a:srgbClr val="3C4F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73A8AA3C-529B-4551-9098-F1BF6D0D8B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1542" y="6326420"/>
              <a:ext cx="1152000" cy="42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93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e-forskrivning.se" TargetMode="External"/><Relationship Id="rId2" Type="http://schemas.openxmlformats.org/officeDocument/2006/relationships/hyperlink" Target="https://www.e-forskrivning.s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A1185145-DE77-4328-ABB0-3A8459352A8C}"/>
              </a:ext>
            </a:extLst>
          </p:cNvPr>
          <p:cNvSpPr txBox="1">
            <a:spLocks/>
          </p:cNvSpPr>
          <p:nvPr/>
        </p:nvSpPr>
        <p:spPr>
          <a:xfrm>
            <a:off x="465042" y="725891"/>
            <a:ext cx="10800271" cy="332232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dirty="0">
              <a:latin typeface="Arial Black" panose="020B0A04020102020204" pitchFamily="34" charset="0"/>
            </a:endParaRPr>
          </a:p>
          <a:p>
            <a:pPr algn="ctr"/>
            <a:r>
              <a:rPr lang="sv-SE" dirty="0">
                <a:latin typeface="Arial Black" panose="020B0A04020102020204" pitchFamily="34" charset="0"/>
              </a:rPr>
              <a:t>”e-Förskrivning” </a:t>
            </a:r>
          </a:p>
          <a:p>
            <a:pPr algn="ctr"/>
            <a:r>
              <a:rPr lang="sv-SE" dirty="0">
                <a:latin typeface="Arial Black" panose="020B0A04020102020204" pitchFamily="34" charset="0"/>
              </a:rPr>
              <a:t>digital förskrivning av e-recept och hjälpmedel / handelsvaror</a:t>
            </a:r>
          </a:p>
          <a:p>
            <a:endParaRPr lang="sv-SE" dirty="0">
              <a:latin typeface="Arial Black" panose="020B0A04020102020204" pitchFamily="34" charset="0"/>
            </a:endParaRPr>
          </a:p>
          <a:p>
            <a:endParaRPr lang="sv-SE" dirty="0">
              <a:latin typeface="Arial Black" panose="020B0A04020102020204" pitchFamily="34" charset="0"/>
            </a:endParaRPr>
          </a:p>
          <a:p>
            <a:endParaRPr lang="sv-SE" dirty="0">
              <a:latin typeface="Arial Black" panose="020B0A04020102020204" pitchFamily="34" charset="0"/>
            </a:endParaRPr>
          </a:p>
          <a:p>
            <a:endParaRPr lang="sv-SE" dirty="0">
              <a:latin typeface="Arial Black" panose="020B0A04020102020204" pitchFamily="34" charset="0"/>
            </a:endParaRPr>
          </a:p>
          <a:p>
            <a:r>
              <a:rPr lang="sv-SE" sz="2000" dirty="0">
                <a:latin typeface="Arial Black" panose="020B0A04020102020204" pitchFamily="34" charset="0"/>
              </a:rPr>
              <a:t>Falkenbergs kommun 210615</a:t>
            </a:r>
          </a:p>
          <a:p>
            <a:r>
              <a:rPr lang="sv-SE" sz="1600" dirty="0">
                <a:latin typeface="Arial Black" panose="020B0A04020102020204" pitchFamily="34" charset="0"/>
              </a:rPr>
              <a:t>Anja Sönnerstedt, MAS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4D9016AC-0131-4AC2-AB16-C3BA35AFAD01}"/>
              </a:ext>
            </a:extLst>
          </p:cNvPr>
          <p:cNvSpPr txBox="1">
            <a:spLocks/>
          </p:cNvSpPr>
          <p:nvPr/>
        </p:nvSpPr>
        <p:spPr>
          <a:xfrm>
            <a:off x="695863" y="1747371"/>
            <a:ext cx="10800271" cy="50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04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DFA1095-E910-4DB9-ACCD-255A269BBB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65" y="0"/>
            <a:ext cx="3470411" cy="616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25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4D27BAF-3532-42B7-B4DD-BF55D45F9C1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57" y="275207"/>
            <a:ext cx="3275648" cy="584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71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2F4F584-CFE1-4A10-AFB9-1B9F639B59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95" y="0"/>
            <a:ext cx="3524874" cy="626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30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60BDA31-C9BE-43B2-995B-453E60916E55" descr="760BDA31-C9BE-43B2-995B-453E60916E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34" y="62144"/>
            <a:ext cx="3454819" cy="616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14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82B12FE3-F1B6-4915-904C-029899C08390" descr="82B12FE3-F1B6-4915-904C-029899C083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311" y="0"/>
            <a:ext cx="3474219" cy="619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71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E2F8EC68-BF00-4773-9042-238C446E5538" descr="E2F8EC68-BF00-4773-9042-238C446E5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25" y="0"/>
            <a:ext cx="3429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67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D1099DB4-0E75-415E-B496-27158531414F" descr="D1099DB4-0E75-415E-B496-27158531414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98" y="0"/>
            <a:ext cx="3494647" cy="623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0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F7A1F555-6FEB-443A-A63E-9CD338FBF575" descr="F7A1F555-6FEB-443A-A63E-9CD338FBF5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24" y="62145"/>
            <a:ext cx="3414994" cy="60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52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2A37E300-C95B-474F-9244-42896D78A3DB" descr="2A37E300-C95B-474F-9244-42896D78A3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65" y="105524"/>
            <a:ext cx="3465342" cy="617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25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64670645-7275-418D-AC32-BE56CC193FDE" descr="64670645-7275-418D-AC32-BE56CC193F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22" y="0"/>
            <a:ext cx="3455031" cy="616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93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178" y="0"/>
            <a:ext cx="10515600" cy="1325563"/>
          </a:xfrm>
        </p:spPr>
        <p:txBody>
          <a:bodyPr/>
          <a:lstStyle/>
          <a:p>
            <a:r>
              <a:rPr lang="sv-SE" dirty="0"/>
              <a:t>     Digital förskrivning varför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22020" y="1207363"/>
            <a:ext cx="10515600" cy="4946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                   </a:t>
            </a:r>
          </a:p>
          <a:p>
            <a:r>
              <a:rPr lang="sv-SE" b="1" dirty="0"/>
              <a:t>Nationella läkemedelslistan- </a:t>
            </a:r>
            <a:r>
              <a:rPr lang="sv-SE" dirty="0"/>
              <a:t>1:a maj 2021 trädde lagen i kraft om nationell läkemedelslista. Nationella läkemedelslistan ska ge hälso- och sjukvården, apoteken och patienten samma bild av patientens förskrivna och uthämtade läkemedel. </a:t>
            </a:r>
          </a:p>
          <a:p>
            <a:r>
              <a:rPr lang="sv-SE" dirty="0"/>
              <a:t>Registret regleras av lagen om nationell läkemedelslista och tas fram av E-hälsomyndigheten på uppdrag av regeringen. 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9894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F2A26E18-122B-456E-A46F-894C18B6E254" descr="F2A26E18-122B-456E-A46F-894C18B6E2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66" y="0"/>
            <a:ext cx="3504603" cy="624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77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Hjälpmedel/ Handelsvaror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Sök högst upp i sökfunktionen det du önskar förskriva, skriv i de tre första bokstäverna på hjälpmedlet/ handelsvaran eller hela namnet och sök så får du upp flera alternativ. </a:t>
            </a:r>
          </a:p>
        </p:txBody>
      </p:sp>
    </p:spTree>
    <p:extLst>
      <p:ext uri="{BB962C8B-B14F-4D97-AF65-F5344CB8AC3E}">
        <p14:creationId xmlns:p14="http://schemas.microsoft.com/office/powerpoint/2010/main" val="51351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8D3E8688-2D1A-44D4-A4EF-DC13F1CB84C0" descr="8D3E8688-2D1A-44D4-A4EF-DC13F1CB84C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33" y="124460"/>
            <a:ext cx="3429831" cy="61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311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656909B-2809-403A-B5D0-4608A1107C50" descr="A656909B-2809-403A-B5D0-4608A1107C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78" y="0"/>
            <a:ext cx="3483096" cy="621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963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77BF2EC7-465B-4806-A729-B2949F2F08A5" descr="77BF2EC7-465B-4806-A729-B2949F2F08A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92" y="58248"/>
            <a:ext cx="3404261" cy="605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0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E6D01BE9-0020-445B-9D9B-FADE49432055" descr="E6D01BE9-0020-445B-9D9B-FADE49432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90" y="113619"/>
            <a:ext cx="3217831" cy="572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993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AE237CD-6115-4C2E-939C-F18232C3B9E3" descr="AAE237CD-6115-4C2E-939C-F18232C3B9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17" y="0"/>
            <a:ext cx="3519671" cy="626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39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772792" y="452637"/>
            <a:ext cx="6096000" cy="61657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E-recept övergår till att bli huvudregel under hösten 2021 vilket innebär att telefon- &amp; pappersrecept inte längre kommer att accepteras (undantag </a:t>
            </a:r>
            <a:r>
              <a:rPr lang="sv-SE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för patienter utan personnummer). Även tillkommit krav på nya receptblanketter från 28:e maj 2021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 Förskrivning uppfyller alla krav på säkerhet och funktionalitet för hantering av e-recept, och stödjer mobila verksamhetsprocesser genom att vara tillgängligt i mobilen/nätplattan.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v-S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            e-Förskrivning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Tjänsten e-Förskrivning drivs av Health </a:t>
            </a:r>
            <a:r>
              <a:rPr lang="sv-SE" dirty="0" err="1"/>
              <a:t>Amplify</a:t>
            </a:r>
            <a:r>
              <a:rPr lang="sv-SE" dirty="0"/>
              <a:t> AB och riktar sig till legitimerade yrkesgrupper med förskrivningsrätt. </a:t>
            </a:r>
          </a:p>
          <a:p>
            <a:endParaRPr lang="sv-SE" dirty="0"/>
          </a:p>
          <a:p>
            <a:r>
              <a:rPr lang="sv-SE" dirty="0"/>
              <a:t>Tjänsten är certifierad av </a:t>
            </a:r>
            <a:r>
              <a:rPr lang="sv-SE" dirty="0" err="1"/>
              <a:t>eHälsomyndigheten</a:t>
            </a:r>
            <a:r>
              <a:rPr lang="sv-SE" dirty="0"/>
              <a:t> och de samarbetar med Socialstyrelsen, Skatteverket, </a:t>
            </a:r>
            <a:r>
              <a:rPr lang="sv-SE" dirty="0" err="1"/>
              <a:t>BankID</a:t>
            </a:r>
            <a:r>
              <a:rPr lang="sv-SE" dirty="0"/>
              <a:t> och Sveriges Kommuner och Regioner (SKR).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891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497609" y="0"/>
            <a:ext cx="6096000" cy="66171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e-Förskrivning är en mobilapplikation som möjliggör snabb och enkel förskrivning av läkemedel och hjälpmedel genom elektroniska recept direkt i mobilen och nätplattan. </a:t>
            </a:r>
            <a:r>
              <a:rPr lang="sv-SE" sz="2400" dirty="0" err="1"/>
              <a:t>BankID</a:t>
            </a:r>
            <a:r>
              <a:rPr lang="sv-SE" sz="2400" dirty="0"/>
              <a:t> vid inloggning och signering</a:t>
            </a:r>
          </a:p>
          <a:p>
            <a:r>
              <a:rPr lang="sv-SE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/>
              <a:t>Appen</a:t>
            </a:r>
            <a:r>
              <a:rPr lang="sv-SE" sz="2400" dirty="0"/>
              <a:t> riktar sig till läkare, tandläkare, barnmorskor och sjuksköterskor med förskrivningsrätt. 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Det är gratis att ladda ner och registrera sig</a:t>
            </a:r>
            <a:r>
              <a:rPr lang="sv-SE" dirty="0"/>
              <a:t>, </a:t>
            </a:r>
            <a:r>
              <a:rPr lang="sv-SE" sz="2400" dirty="0"/>
              <a:t>man får då 5 förskrivningar/ år kostnadsfritt</a:t>
            </a:r>
            <a:r>
              <a:rPr lang="sv-S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Se hemsida </a:t>
            </a:r>
            <a:r>
              <a:rPr lang="sv-SE" sz="2400" dirty="0">
                <a:hlinkClick r:id="rId2"/>
              </a:rPr>
              <a:t>https://www.e-forskrivning.se/</a:t>
            </a: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För support kan man maila </a:t>
            </a:r>
            <a:r>
              <a:rPr lang="sv-SE" sz="2400" u="sng" dirty="0">
                <a:hlinkClick r:id="rId3"/>
              </a:rPr>
              <a:t>support@e-forskrivning.se</a:t>
            </a:r>
            <a:r>
              <a:rPr lang="sv-SE" sz="2400" u="sng" dirty="0"/>
              <a:t>  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37866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r>
              <a:rPr lang="sv-SE" dirty="0"/>
              <a:t>         För att registrera sig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Ladda ned </a:t>
            </a:r>
            <a:r>
              <a:rPr lang="sv-SE" dirty="0" err="1"/>
              <a:t>appen</a:t>
            </a:r>
            <a:r>
              <a:rPr lang="sv-SE" dirty="0"/>
              <a:t> i din </a:t>
            </a:r>
            <a:r>
              <a:rPr lang="sv-SE" i="1" dirty="0" err="1"/>
              <a:t>Playbutik</a:t>
            </a:r>
            <a:r>
              <a:rPr lang="sv-SE" i="1" dirty="0"/>
              <a:t> i arbetstelefonen </a:t>
            </a:r>
            <a:r>
              <a:rPr lang="sv-SE" dirty="0"/>
              <a:t>och i din privata mobiltelefon om du önskar, registrera dig med din förskrivarkod på 7 siffror </a:t>
            </a:r>
          </a:p>
          <a:p>
            <a:endParaRPr lang="sv-SE" dirty="0"/>
          </a:p>
          <a:p>
            <a:r>
              <a:rPr lang="sv-SE" dirty="0"/>
              <a:t>Efter att registreringen är klar (tar ca 5 -11 dagar i nuläget när Socialstyrelsen har lite kö) kommer du få ett meddelande från e-Förskrivning att registreringen är klar och att du kan logga in.</a:t>
            </a:r>
          </a:p>
          <a:p>
            <a:endParaRPr lang="sv-SE" dirty="0"/>
          </a:p>
          <a:p>
            <a:r>
              <a:rPr lang="sv-SE" dirty="0"/>
              <a:t>Du behöver anmäla din arbetsplats samt arbetsplatskod i </a:t>
            </a:r>
            <a:r>
              <a:rPr lang="sv-SE" dirty="0" err="1"/>
              <a:t>appen</a:t>
            </a:r>
            <a:endParaRPr lang="sv-SE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Arbetsplatsnamn: Falkenbergs kommun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Arbetsplatskod: 1316504232020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E-postadress &amp; mobiltelefon (jobbmail och jobbtelefon om du har en egen jobbtelefon)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607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973860" y="787051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sz="3600" dirty="0">
                <a:solidFill>
                  <a:srgbClr val="000000"/>
                </a:solidFill>
                <a:latin typeface="Montserrat Medium"/>
              </a:rPr>
              <a:t>STEG 1 - INSTALLERA E-FÖRSKRIVNING </a:t>
            </a:r>
          </a:p>
          <a:p>
            <a:pPr lvl="0"/>
            <a:endParaRPr lang="sv-SE" sz="2400" b="1" dirty="0">
              <a:solidFill>
                <a:srgbClr val="000000"/>
              </a:solidFill>
              <a:latin typeface="Montserrat"/>
            </a:endParaRPr>
          </a:p>
          <a:p>
            <a:pPr lvl="0"/>
            <a:r>
              <a:rPr lang="sv-SE" sz="2400" b="1" dirty="0">
                <a:solidFill>
                  <a:srgbClr val="000000"/>
                </a:solidFill>
                <a:latin typeface="Montserrat"/>
              </a:rPr>
              <a:t>FÖR IPHONE </a:t>
            </a:r>
            <a:endParaRPr lang="sv-SE" sz="2400" dirty="0">
              <a:solidFill>
                <a:srgbClr val="000000"/>
              </a:solidFill>
              <a:latin typeface="Montserrat"/>
            </a:endParaRPr>
          </a:p>
          <a:p>
            <a:pPr lvl="0" algn="ctr"/>
            <a:r>
              <a:rPr lang="sv-SE" dirty="0">
                <a:solidFill>
                  <a:srgbClr val="000000"/>
                </a:solidFill>
                <a:latin typeface="PT Serif Caption"/>
              </a:rPr>
              <a:t>Skanna QR-koden med telefonens kamera och öppna länken </a:t>
            </a:r>
          </a:p>
          <a:p>
            <a:pPr lvl="0" algn="ctr"/>
            <a:r>
              <a:rPr lang="sv-SE" dirty="0">
                <a:solidFill>
                  <a:srgbClr val="000000"/>
                </a:solidFill>
                <a:latin typeface="PT Serif Caption"/>
              </a:rPr>
              <a:t>Skriv “e-Förskrivning” i sökrutan och klicka därefter “Sök”</a:t>
            </a:r>
          </a:p>
          <a:p>
            <a:pPr lvl="0" algn="ctr"/>
            <a:endParaRPr lang="sv-SE" sz="5400" dirty="0">
              <a:solidFill>
                <a:srgbClr val="000000"/>
              </a:solidFill>
              <a:latin typeface="Montserrat Medium"/>
            </a:endParaRPr>
          </a:p>
          <a:p>
            <a:pPr lvl="0" algn="ctr"/>
            <a:r>
              <a:rPr lang="sv-SE" sz="2400" b="1" dirty="0">
                <a:solidFill>
                  <a:srgbClr val="000000"/>
                </a:solidFill>
                <a:latin typeface="Montserrat Black"/>
              </a:rPr>
              <a:t>ELLER </a:t>
            </a:r>
            <a:endParaRPr lang="sv-SE" sz="2400" dirty="0">
              <a:solidFill>
                <a:srgbClr val="000000"/>
              </a:solidFill>
              <a:latin typeface="Montserrat Black"/>
            </a:endParaRPr>
          </a:p>
          <a:p>
            <a:pPr lvl="0" algn="ctr"/>
            <a:r>
              <a:rPr lang="sv-SE" dirty="0">
                <a:solidFill>
                  <a:srgbClr val="000000"/>
                </a:solidFill>
                <a:latin typeface="PT Serif Caption"/>
              </a:rPr>
              <a:t>Öppna </a:t>
            </a:r>
            <a:r>
              <a:rPr lang="sv-SE" dirty="0" err="1">
                <a:solidFill>
                  <a:srgbClr val="000000"/>
                </a:solidFill>
                <a:latin typeface="PT Serif Caption"/>
              </a:rPr>
              <a:t>App</a:t>
            </a:r>
            <a:r>
              <a:rPr lang="sv-SE" dirty="0">
                <a:solidFill>
                  <a:srgbClr val="000000"/>
                </a:solidFill>
                <a:latin typeface="PT Serif Caption"/>
              </a:rPr>
              <a:t> Store </a:t>
            </a:r>
          </a:p>
          <a:p>
            <a:pPr lvl="0" algn="ctr"/>
            <a:r>
              <a:rPr lang="sv-SE" dirty="0">
                <a:solidFill>
                  <a:srgbClr val="000000"/>
                </a:solidFill>
                <a:latin typeface="PT Serif Caption"/>
              </a:rPr>
              <a:t>Klicka “HÄMTA” för att starta installation och därefter “ÖPPNA” för att starta </a:t>
            </a:r>
            <a:r>
              <a:rPr lang="sv-SE" dirty="0" err="1">
                <a:solidFill>
                  <a:srgbClr val="000000"/>
                </a:solidFill>
                <a:latin typeface="PT Serif Caption"/>
              </a:rPr>
              <a:t>appen</a:t>
            </a:r>
            <a:r>
              <a:rPr lang="sv-SE" dirty="0">
                <a:solidFill>
                  <a:srgbClr val="000000"/>
                </a:solidFill>
                <a:latin typeface="PT Serif Caption"/>
              </a:rPr>
              <a:t> </a:t>
            </a:r>
          </a:p>
          <a:p>
            <a:pPr lvl="0" algn="ctr"/>
            <a:r>
              <a:rPr lang="sv-SE" dirty="0">
                <a:solidFill>
                  <a:srgbClr val="000000"/>
                </a:solidFill>
                <a:latin typeface="PT Serif Captio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0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693772" y="357903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v-SE" sz="2800" dirty="0">
              <a:solidFill>
                <a:srgbClr val="000000"/>
              </a:solidFill>
              <a:latin typeface="Montserrat Medium"/>
            </a:endParaRPr>
          </a:p>
          <a:p>
            <a:r>
              <a:rPr lang="sv-SE" sz="2400" b="1" dirty="0">
                <a:solidFill>
                  <a:srgbClr val="000000"/>
                </a:solidFill>
                <a:latin typeface="Montserrat"/>
              </a:rPr>
              <a:t>FÖR ANDROID </a:t>
            </a:r>
            <a:endParaRPr lang="sv-SE" sz="2400" dirty="0">
              <a:solidFill>
                <a:srgbClr val="000000"/>
              </a:solidFill>
              <a:latin typeface="Montserrat"/>
            </a:endParaRPr>
          </a:p>
          <a:p>
            <a:pPr algn="ctr"/>
            <a:r>
              <a:rPr lang="sv-SE" dirty="0">
                <a:solidFill>
                  <a:srgbClr val="000000"/>
                </a:solidFill>
                <a:latin typeface="PT Serif Caption"/>
              </a:rPr>
              <a:t>Skanna QR-koden med telefonens kamera och öppna länken </a:t>
            </a:r>
          </a:p>
          <a:p>
            <a:pPr algn="ctr"/>
            <a:r>
              <a:rPr lang="sv-SE" dirty="0">
                <a:solidFill>
                  <a:srgbClr val="000000"/>
                </a:solidFill>
                <a:latin typeface="PT Serif Caption"/>
              </a:rPr>
              <a:t>Skriv “e-Förskrivning” i sökrutan och klicka därefter sök-knappen </a:t>
            </a:r>
          </a:p>
          <a:p>
            <a:pPr algn="ctr"/>
            <a:r>
              <a:rPr lang="sv-SE" sz="2400" b="1" dirty="0">
                <a:solidFill>
                  <a:srgbClr val="000000"/>
                </a:solidFill>
                <a:latin typeface="Montserrat Black"/>
              </a:rPr>
              <a:t>ELLER </a:t>
            </a:r>
            <a:endParaRPr lang="sv-SE" sz="2400" dirty="0">
              <a:solidFill>
                <a:srgbClr val="000000"/>
              </a:solidFill>
              <a:latin typeface="Montserrat Black"/>
            </a:endParaRPr>
          </a:p>
          <a:p>
            <a:pPr algn="ctr"/>
            <a:r>
              <a:rPr lang="sv-SE" dirty="0">
                <a:solidFill>
                  <a:srgbClr val="000000"/>
                </a:solidFill>
                <a:latin typeface="PT Serif Caption"/>
              </a:rPr>
              <a:t>Öppna Google Play </a:t>
            </a:r>
          </a:p>
          <a:p>
            <a:pPr algn="ctr"/>
            <a:r>
              <a:rPr lang="sv-SE" dirty="0">
                <a:solidFill>
                  <a:srgbClr val="000000"/>
                </a:solidFill>
                <a:latin typeface="PT Serif Caption"/>
              </a:rPr>
              <a:t>Klicka “INSTALLERA” för att starta installation och därefter “ÖPPNA” för att starta </a:t>
            </a:r>
            <a:r>
              <a:rPr lang="sv-SE" dirty="0" err="1">
                <a:solidFill>
                  <a:srgbClr val="000000"/>
                </a:solidFill>
                <a:latin typeface="PT Serif Caption"/>
              </a:rPr>
              <a:t>appen</a:t>
            </a:r>
            <a:r>
              <a:rPr lang="sv-SE" dirty="0">
                <a:solidFill>
                  <a:srgbClr val="000000"/>
                </a:solidFill>
                <a:latin typeface="PT Serif Captio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80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776152" y="397852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3600" dirty="0">
                <a:solidFill>
                  <a:srgbClr val="000000"/>
                </a:solidFill>
                <a:latin typeface="Montserrat Medium"/>
              </a:rPr>
              <a:t>STEG 3 - AKTIVERING </a:t>
            </a:r>
          </a:p>
          <a:p>
            <a:r>
              <a:rPr lang="sv-SE" dirty="0">
                <a:solidFill>
                  <a:srgbClr val="000000"/>
                </a:solidFill>
                <a:latin typeface="PT Serif Caption"/>
              </a:rPr>
              <a:t>Bekräfta din e-postadress genom att klicka på länken som skickas till din e-postlåda. Aktivering av ditt konto tar ca 2-4 arbetsdagar och inkluderar kontroll av uppgifter hos Socialstyrelsen. Du får ett nytt meddelande från oss när din registrering är godkänd och kontot aktiverat.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2776152" y="59740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sz="3600" dirty="0">
                <a:solidFill>
                  <a:srgbClr val="000000"/>
                </a:solidFill>
                <a:latin typeface="Montserrat Medium"/>
              </a:rPr>
              <a:t>STEG 2 - REGISTRERING</a:t>
            </a:r>
          </a:p>
          <a:p>
            <a:pPr lvl="0"/>
            <a:r>
              <a:rPr lang="sv-SE" dirty="0">
                <a:solidFill>
                  <a:srgbClr val="000000"/>
                </a:solidFill>
                <a:latin typeface="PT Serif Caption"/>
              </a:rPr>
              <a:t>Skriv in det egna personnumret och klicka “Logga in”. </a:t>
            </a:r>
            <a:r>
              <a:rPr lang="sv-SE" dirty="0" err="1">
                <a:solidFill>
                  <a:srgbClr val="000000"/>
                </a:solidFill>
                <a:latin typeface="PT Serif Caption"/>
              </a:rPr>
              <a:t>Appen</a:t>
            </a:r>
            <a:r>
              <a:rPr lang="sv-SE" dirty="0">
                <a:solidFill>
                  <a:srgbClr val="000000"/>
                </a:solidFill>
                <a:latin typeface="PT Serif Caption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PT Serif Caption"/>
              </a:rPr>
              <a:t>BankID</a:t>
            </a:r>
            <a:r>
              <a:rPr lang="sv-SE" dirty="0">
                <a:solidFill>
                  <a:srgbClr val="000000"/>
                </a:solidFill>
                <a:latin typeface="PT Serif Caption"/>
              </a:rPr>
              <a:t> öppnas på telefonen. Efter identifiering återgår telefonen till e-Förskrivning. </a:t>
            </a:r>
          </a:p>
          <a:p>
            <a:pPr lvl="0"/>
            <a:r>
              <a:rPr lang="sv-SE" dirty="0">
                <a:solidFill>
                  <a:srgbClr val="000000"/>
                </a:solidFill>
                <a:latin typeface="PT Serif Caption"/>
              </a:rPr>
              <a:t>Vid </a:t>
            </a:r>
            <a:r>
              <a:rPr lang="sv-SE" dirty="0" err="1">
                <a:solidFill>
                  <a:srgbClr val="000000"/>
                </a:solidFill>
                <a:latin typeface="PT Serif Caption"/>
              </a:rPr>
              <a:t>registering</a:t>
            </a:r>
            <a:r>
              <a:rPr lang="sv-SE" dirty="0">
                <a:solidFill>
                  <a:srgbClr val="000000"/>
                </a:solidFill>
                <a:latin typeface="PT Serif Caption"/>
              </a:rPr>
              <a:t> kommer du se ditt personnummer och namn. Under detta finns tre fält för dig att fylla i förskrivarkod (7 siffror), e-postadress och mobilnummer. Klicka “Gå vidare” och godkänn därefter användarvillkoren. </a:t>
            </a:r>
          </a:p>
        </p:txBody>
      </p:sp>
    </p:spTree>
    <p:extLst>
      <p:ext uri="{BB962C8B-B14F-4D97-AF65-F5344CB8AC3E}">
        <p14:creationId xmlns:p14="http://schemas.microsoft.com/office/powerpoint/2010/main" val="13347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mmunmall-blå-list" id="{93890251-7158-4682-A0ED-AE89283419FF}" vid="{9E4669E6-2DAE-4AC8-8032-66C44231D4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Kommunmall-blå-list</Template>
  <TotalTime>1058</TotalTime>
  <Words>605</Words>
  <Application>Microsoft Office PowerPoint</Application>
  <PresentationFormat>Bredbild</PresentationFormat>
  <Paragraphs>63</Paragraphs>
  <Slides>26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Montserrat</vt:lpstr>
      <vt:lpstr>Montserrat Black</vt:lpstr>
      <vt:lpstr>Montserrat Medium</vt:lpstr>
      <vt:lpstr>PT Serif Caption</vt:lpstr>
      <vt:lpstr>Wingdings</vt:lpstr>
      <vt:lpstr>Office-tema</vt:lpstr>
      <vt:lpstr>PowerPoint-presentation</vt:lpstr>
      <vt:lpstr>     Digital förskrivning varför</vt:lpstr>
      <vt:lpstr>PowerPoint-presentation</vt:lpstr>
      <vt:lpstr>             e-Förskrivning </vt:lpstr>
      <vt:lpstr>PowerPoint-presentation</vt:lpstr>
      <vt:lpstr>         För att registrera sig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Hjälpmedel/ Handelsvaror 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Falkenbergs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Anja Sönnerstedt</dc:creator>
  <cp:lastModifiedBy>Eva Bjäräng</cp:lastModifiedBy>
  <cp:revision>125</cp:revision>
  <dcterms:created xsi:type="dcterms:W3CDTF">2021-06-09T07:23:51Z</dcterms:created>
  <dcterms:modified xsi:type="dcterms:W3CDTF">2023-07-06T07:02:54Z</dcterms:modified>
</cp:coreProperties>
</file>