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tags/tag7.xml" ContentType="application/vnd.openxmlformats-officedocument.presentationml.tags+xml"/>
  <Override PartName="/ppt/notesSlides/notesSlide7.xml" ContentType="application/vnd.openxmlformats-officedocument.presentationml.notesSlide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tags/tag10.xml" ContentType="application/vnd.openxmlformats-officedocument.presentationml.tags+xml"/>
  <Override PartName="/ppt/notesSlides/notesSlide10.xml" ContentType="application/vnd.openxmlformats-officedocument.presentationml.notesSlide+xml"/>
  <Override PartName="/ppt/tags/tag11.xml" ContentType="application/vnd.openxmlformats-officedocument.presentationml.tags+xml"/>
  <Override PartName="/ppt/notesSlides/notesSlide11.xml" ContentType="application/vnd.openxmlformats-officedocument.presentationml.notesSlide+xml"/>
  <Override PartName="/ppt/tags/tag12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72" r:id="rId5"/>
    <p:sldMasterId id="2147483660" r:id="rId6"/>
    <p:sldMasterId id="2147483696" r:id="rId7"/>
    <p:sldMasterId id="2147483684" r:id="rId8"/>
    <p:sldMasterId id="2147483708" r:id="rId9"/>
  </p:sldMasterIdLst>
  <p:notesMasterIdLst>
    <p:notesMasterId r:id="rId23"/>
  </p:notesMasterIdLst>
  <p:sldIdLst>
    <p:sldId id="256" r:id="rId10"/>
    <p:sldId id="304" r:id="rId11"/>
    <p:sldId id="301" r:id="rId12"/>
    <p:sldId id="262" r:id="rId13"/>
    <p:sldId id="292" r:id="rId14"/>
    <p:sldId id="295" r:id="rId15"/>
    <p:sldId id="296" r:id="rId16"/>
    <p:sldId id="303" r:id="rId17"/>
    <p:sldId id="297" r:id="rId18"/>
    <p:sldId id="299" r:id="rId19"/>
    <p:sldId id="300" r:id="rId20"/>
    <p:sldId id="298" r:id="rId21"/>
    <p:sldId id="302" r:id="rId22"/>
  </p:sldIdLst>
  <p:sldSz cx="12192000" cy="6858000"/>
  <p:notesSz cx="6799263" cy="9929813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153B"/>
    <a:srgbClr val="214F8C"/>
    <a:srgbClr val="153E4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1AAD5D5-41C0-4D47-ACDF-4329F24AF4D9}" v="73" dt="2024-12-12T15:06:00.88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llanmörkt format 2 - Dekorfärg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78407" autoAdjust="0"/>
  </p:normalViewPr>
  <p:slideViewPr>
    <p:cSldViewPr snapToGrid="0">
      <p:cViewPr varScale="1">
        <p:scale>
          <a:sx n="100" d="100"/>
          <a:sy n="100" d="100"/>
        </p:scale>
        <p:origin x="954" y="8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presProps" Target="pres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notesMaster" Target="notesMasters/notesMaster1.xml"/><Relationship Id="rId28" Type="http://schemas.microsoft.com/office/2015/10/relationships/revisionInfo" Target="revisionInfo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51343" y="0"/>
            <a:ext cx="2946347" cy="49821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D03D3B-8EA6-4401-A182-B66AF59E2A15}" type="datetimeFigureOut">
              <a:rPr lang="sv-SE" smtClean="0"/>
              <a:t>2025-01-29</a:t>
            </a:fld>
            <a:endParaRPr lang="sv-SE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7887" cy="33528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79927" y="4778722"/>
            <a:ext cx="5439410" cy="3909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1" y="9431601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51343" y="9431601"/>
            <a:ext cx="2946347" cy="49821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829BC80-E3F4-486C-B0E0-C667247AFEB2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1365888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Det här är en kort film om hur du registrerar en avvikelse i telefonen.</a:t>
            </a:r>
          </a:p>
          <a:p>
            <a:pPr marL="0" indent="0">
              <a:buNone/>
            </a:pPr>
            <a:endParaRPr lang="sv-SE" b="0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marL="0" indent="0">
              <a:buNone/>
            </a:pPr>
            <a:r>
              <a:rPr lang="sv-SE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Som personal är du </a:t>
            </a:r>
            <a:r>
              <a:rPr lang="sv-SE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enligt lag </a:t>
            </a:r>
            <a:r>
              <a:rPr lang="sv-SE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skyldig att rapportera en </a:t>
            </a:r>
            <a:r>
              <a:rPr lang="sv-SE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händelse</a:t>
            </a:r>
            <a:r>
              <a:rPr lang="sv-SE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som är </a:t>
            </a:r>
            <a:r>
              <a:rPr lang="sv-SE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negativ</a:t>
            </a:r>
            <a:r>
              <a:rPr lang="sv-SE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för brukaren och där verksamheten hade kunnat påverka händelsen på något sätt. Du ska också rapportera händelser som </a:t>
            </a:r>
            <a:r>
              <a:rPr lang="sv-SE" b="0" i="0" u="sng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kunde</a:t>
            </a:r>
            <a:r>
              <a:rPr lang="sv-SE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lett till negativ händelse för brukaren. </a:t>
            </a:r>
          </a:p>
          <a:p>
            <a:pPr marL="0" indent="0">
              <a:buNone/>
            </a:pPr>
            <a:endParaRPr lang="sv-SE" b="1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marL="0" indent="0">
              <a:buNone/>
            </a:pPr>
            <a:r>
              <a:rPr lang="sv-SE" b="0" i="0" dirty="0">
                <a:solidFill>
                  <a:srgbClr val="090909"/>
                </a:solidFill>
                <a:effectLst/>
                <a:latin typeface="arial" panose="020B0604020202020204" pitchFamily="34" charset="0"/>
              </a:rPr>
              <a:t>Anledningen till att lagstiftningen finns är att vi som verksamhet ska lära oss av det som hände och försöka undvika att det händer igen.</a:t>
            </a:r>
            <a:endParaRPr lang="sv-SE" b="1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  <a:p>
            <a:pPr marL="0" indent="0">
              <a:buNone/>
            </a:pPr>
            <a:endParaRPr lang="sv-SE" b="1" i="0" dirty="0">
              <a:solidFill>
                <a:srgbClr val="000000"/>
              </a:solidFill>
              <a:effectLst/>
              <a:latin typeface="Roboto" panose="02000000000000000000" pitchFamily="2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9BC80-E3F4-486C-B0E0-C667247AFEB2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9636340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Kategorisera nu vilken typ av händelse det är och</a:t>
            </a:r>
            <a:r>
              <a:rPr lang="sv-SE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 kryssa </a:t>
            </a:r>
            <a:r>
              <a:rPr lang="sv-SE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i det som stämmer.. Det kan vara flera typer i samma avvikelser, t ex </a:t>
            </a:r>
            <a:r>
              <a:rPr lang="sv-SE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både bruten sekretess </a:t>
            </a:r>
            <a:r>
              <a:rPr lang="sv-SE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och  </a:t>
            </a:r>
            <a:r>
              <a:rPr lang="sv-SE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läkemedelshändelse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Titta igenom listan så att du väljer det som verkar passa bäst.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Handlar det om brister i hur brukaren fått hjälp med att gå </a:t>
            </a:r>
            <a:r>
              <a:rPr lang="sv-SE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på toaletten </a:t>
            </a:r>
            <a:r>
              <a:rPr lang="sv-SE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kryssar du brist i/utebliven omsorgsinsats.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Handlar det om att </a:t>
            </a:r>
            <a:r>
              <a:rPr lang="sv-SE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sjuksköterskan inte ringer tillbaka när du sökt denne </a:t>
            </a:r>
            <a:r>
              <a:rPr lang="sv-SE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kryssar du i Brist i info/kommunikation/samverkan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Om det blivit fel gällande en </a:t>
            </a:r>
            <a:r>
              <a:rPr lang="sv-SE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ordinerad insats från fysioterapeuten </a:t>
            </a:r>
            <a:r>
              <a:rPr lang="sv-SE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väljer du Brist i hälso- och sjukvård.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Om en dyna är </a:t>
            </a:r>
            <a:r>
              <a:rPr lang="sv-SE" b="1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felvänd i en rullsto</a:t>
            </a:r>
            <a:r>
              <a:rPr lang="sv-SE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l kryssar du i Hjälpmedel, teknik eller fysisk miljö.</a:t>
            </a:r>
            <a:endParaRPr lang="sv-SE" b="0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9BC80-E3F4-486C-B0E0-C667247AFEB2}" type="slidenum">
              <a:rPr lang="sv-SE" smtClean="0"/>
              <a:t>10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168791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SE" dirty="0"/>
          </a:p>
          <a:p>
            <a:r>
              <a:rPr lang="sv-SE" dirty="0"/>
              <a:t>Ange vilka du kontaktat. Om det t ex handlar om att bromsen inte fungerar på rullstolen, anger du att du </a:t>
            </a:r>
            <a:r>
              <a:rPr lang="sv-SE" b="1" dirty="0"/>
              <a:t>kontaktat arbetsterapeut</a:t>
            </a:r>
            <a:r>
              <a:rPr lang="sv-SE" dirty="0"/>
              <a:t>. 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9BC80-E3F4-486C-B0E0-C667247AFEB2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212759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8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</a:rPr>
              <a:t>Skriv ditt </a:t>
            </a:r>
            <a:r>
              <a:rPr lang="sv-SE" sz="1800" b="1" i="0" dirty="0">
                <a:solidFill>
                  <a:srgbClr val="000000"/>
                </a:solidFill>
                <a:effectLst/>
                <a:latin typeface="Cambria Math" panose="02040503050406030204" pitchFamily="18" charset="0"/>
              </a:rPr>
              <a:t>namn</a:t>
            </a:r>
            <a:r>
              <a:rPr lang="sv-SE" sz="18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</a:rPr>
              <a:t> och din e-postadress. Du anger din e-post för att få en återkoppling när avvikelsen är registrerad och slutförd. Om du inte har en egen mail i ditt arbete så kan du ange den ni kommit överens om att använda hos den utföraren du arbetar för. </a:t>
            </a:r>
          </a:p>
          <a:p>
            <a:endParaRPr lang="sv-SE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</a:endParaRPr>
          </a:p>
          <a:p>
            <a:r>
              <a:rPr lang="sv-SE" sz="18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</a:rPr>
              <a:t>Ansvarig chef - </a:t>
            </a:r>
            <a:r>
              <a:rPr lang="sv-SE" sz="1800" b="1" i="0" dirty="0">
                <a:solidFill>
                  <a:srgbClr val="000000"/>
                </a:solidFill>
                <a:effectLst/>
                <a:latin typeface="Cambria Math" panose="02040503050406030204" pitchFamily="18" charset="0"/>
              </a:rPr>
              <a:t>Här</a:t>
            </a:r>
            <a:r>
              <a:rPr lang="sv-SE" sz="18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</a:rPr>
              <a:t> kommer du bara att kunna välja den chef för enheten där händelsen inträffade om det är i </a:t>
            </a:r>
            <a:r>
              <a:rPr lang="sv-SE" sz="1800" b="0" i="0" u="sng" dirty="0">
                <a:solidFill>
                  <a:srgbClr val="000000"/>
                </a:solidFill>
                <a:effectLst/>
                <a:latin typeface="Cambria Math" panose="02040503050406030204" pitchFamily="18" charset="0"/>
              </a:rPr>
              <a:t>kommunens</a:t>
            </a:r>
            <a:r>
              <a:rPr lang="sv-SE" sz="18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</a:rPr>
              <a:t> verksamheter.  Om du skrivit avvikelse som inträffat hos annan </a:t>
            </a:r>
            <a:r>
              <a:rPr lang="sv-SE" sz="1800" b="0" i="0" dirty="0" err="1">
                <a:solidFill>
                  <a:srgbClr val="000000"/>
                </a:solidFill>
                <a:effectLst/>
                <a:latin typeface="Cambria Math" panose="02040503050406030204" pitchFamily="18" charset="0"/>
              </a:rPr>
              <a:t>vårdgivarae</a:t>
            </a:r>
            <a:r>
              <a:rPr lang="sv-SE" sz="18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</a:rPr>
              <a:t>, kommer du inte att kunna välja chef.</a:t>
            </a:r>
          </a:p>
          <a:p>
            <a:endParaRPr lang="sv-SE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</a:endParaRPr>
          </a:p>
          <a:p>
            <a:r>
              <a:rPr lang="sv-SE" sz="18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</a:rPr>
              <a:t>När du har fyllt i alla uppgifter ska du skicka in ärendet. Klicka på knappen </a:t>
            </a:r>
            <a:r>
              <a:rPr lang="sv-SE" sz="1800" b="1" i="1" dirty="0">
                <a:solidFill>
                  <a:srgbClr val="000000"/>
                </a:solidFill>
                <a:effectLst/>
                <a:latin typeface="Cambria Math" panose="02040503050406030204" pitchFamily="18" charset="0"/>
              </a:rPr>
              <a:t>Skicka</a:t>
            </a:r>
            <a:r>
              <a:rPr lang="sv-SE" sz="1800" b="1" i="0" dirty="0">
                <a:solidFill>
                  <a:srgbClr val="000000"/>
                </a:solidFill>
                <a:effectLst/>
                <a:latin typeface="Cambria Math" panose="02040503050406030204" pitchFamily="18" charset="0"/>
              </a:rPr>
              <a:t> </a:t>
            </a:r>
            <a:r>
              <a:rPr lang="sv-SE" sz="18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</a:rPr>
              <a:t>längst ner på sidan. </a:t>
            </a:r>
            <a:br>
              <a:rPr lang="sv-SE" sz="18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</a:rPr>
            </a:b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9BC80-E3F4-486C-B0E0-C667247AFEB2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4719449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EB9520-283A-03BB-B4E6-B713D28DCE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06540688-2C11-4B09-28E8-1BB81111EB9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E8E7E011-1339-FC01-4B75-A6276045FA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sz="18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</a:rPr>
              <a:t>Skriv ditt </a:t>
            </a:r>
            <a:r>
              <a:rPr lang="sv-SE" sz="1800" b="1" i="0" dirty="0">
                <a:solidFill>
                  <a:srgbClr val="000000"/>
                </a:solidFill>
                <a:effectLst/>
                <a:latin typeface="Cambria Math" panose="02040503050406030204" pitchFamily="18" charset="0"/>
              </a:rPr>
              <a:t>namn</a:t>
            </a:r>
            <a:r>
              <a:rPr lang="sv-SE" sz="18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</a:rPr>
              <a:t> och din e-postadress.</a:t>
            </a:r>
          </a:p>
          <a:p>
            <a:endParaRPr lang="sv-SE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</a:endParaRPr>
          </a:p>
          <a:p>
            <a:r>
              <a:rPr lang="sv-SE" sz="18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</a:rPr>
              <a:t>Du anger din e-post för att få en återkoppling när avvikelsen är registrerad och slutförd och om den utreds som en lex Sarah eller lex Maria. Om du inte har en egen mail i ditt arbete så kan du ange den ni kommit överens om att använda hos den utföraren du arbetar för. </a:t>
            </a:r>
          </a:p>
          <a:p>
            <a:endParaRPr lang="sv-SE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</a:endParaRPr>
          </a:p>
          <a:p>
            <a:r>
              <a:rPr lang="sv-SE" sz="18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</a:rPr>
              <a:t>Ansvarig chef - </a:t>
            </a:r>
            <a:r>
              <a:rPr lang="sv-SE" sz="1800" b="1" i="0" dirty="0">
                <a:solidFill>
                  <a:srgbClr val="000000"/>
                </a:solidFill>
                <a:effectLst/>
                <a:latin typeface="Cambria Math" panose="02040503050406030204" pitchFamily="18" charset="0"/>
              </a:rPr>
              <a:t>Här</a:t>
            </a:r>
            <a:r>
              <a:rPr lang="sv-SE" sz="18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</a:rPr>
              <a:t> kommer du bara att kunna välja den chef för enheten där händelsen inträffade om det är i kommunens verksamheter.  Om du skrivit avvikelse som inträffat hos annan huvudman, kommer du inte att kunna välja chef.</a:t>
            </a:r>
          </a:p>
          <a:p>
            <a:endParaRPr lang="sv-SE" sz="1800" b="0" i="0" dirty="0">
              <a:solidFill>
                <a:srgbClr val="000000"/>
              </a:solidFill>
              <a:effectLst/>
              <a:latin typeface="Cambria Math" panose="02040503050406030204" pitchFamily="18" charset="0"/>
            </a:endParaRPr>
          </a:p>
          <a:p>
            <a:r>
              <a:rPr lang="sv-SE" sz="18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</a:rPr>
              <a:t>När du har fyllt i alla uppgifter ska du </a:t>
            </a:r>
            <a:r>
              <a:rPr lang="sv-SE" sz="1800" b="1" i="0" dirty="0">
                <a:solidFill>
                  <a:srgbClr val="000000"/>
                </a:solidFill>
                <a:effectLst/>
                <a:latin typeface="Cambria Math" panose="02040503050406030204" pitchFamily="18" charset="0"/>
              </a:rPr>
              <a:t>skicka</a:t>
            </a:r>
            <a:r>
              <a:rPr lang="sv-SE" sz="18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</a:rPr>
              <a:t> in ärendet. Klicka på knappen </a:t>
            </a:r>
            <a:r>
              <a:rPr lang="sv-SE" sz="1800" b="0" i="1" dirty="0">
                <a:solidFill>
                  <a:srgbClr val="000000"/>
                </a:solidFill>
                <a:effectLst/>
                <a:latin typeface="Cambria Math" panose="02040503050406030204" pitchFamily="18" charset="0"/>
              </a:rPr>
              <a:t>Skicka</a:t>
            </a:r>
            <a:r>
              <a:rPr lang="sv-SE" sz="18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</a:rPr>
              <a:t> längst ner på sidan. </a:t>
            </a:r>
            <a:br>
              <a:rPr lang="sv-SE" sz="1800" b="0" i="0" dirty="0">
                <a:solidFill>
                  <a:srgbClr val="000000"/>
                </a:solidFill>
                <a:effectLst/>
                <a:latin typeface="Cambria Math" panose="02040503050406030204" pitchFamily="18" charset="0"/>
              </a:rPr>
            </a:b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22EF87C3-1979-4AEB-66F6-B0F8496787D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9BC80-E3F4-486C-B0E0-C667247AFEB2}" type="slidenum">
              <a:rPr lang="sv-SE" smtClean="0"/>
              <a:t>13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73280889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Calibri"/>
              <a:buChar char="-"/>
            </a:pPr>
            <a:r>
              <a:rPr lang="sv-SE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Det är den som </a:t>
            </a:r>
            <a:r>
              <a:rPr lang="sv-SE" b="1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upptäcker</a:t>
            </a:r>
            <a:r>
              <a:rPr lang="sv-SE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 avvikelsen som ska skriva den. </a:t>
            </a:r>
          </a:p>
          <a:p>
            <a:pPr marL="171450" indent="-171450">
              <a:buFont typeface="Calibri"/>
              <a:buChar char="-"/>
            </a:pPr>
            <a:r>
              <a:rPr lang="sv-SE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Du ska rapportera det som upptäckts även om det är </a:t>
            </a:r>
            <a:r>
              <a:rPr lang="sv-SE" b="1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en delegerad insats och </a:t>
            </a:r>
            <a:r>
              <a:rPr lang="sv-SE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du saknar delegering och oavsett vem som orsakat den negativa händelsen i verksamheten.</a:t>
            </a:r>
          </a:p>
          <a:p>
            <a:pPr marL="171450" indent="-171450">
              <a:buFont typeface="Calibri"/>
              <a:buChar char="-"/>
            </a:pPr>
            <a:r>
              <a:rPr lang="sv-SE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Exempel på negativa händelser som ska </a:t>
            </a:r>
            <a:r>
              <a:rPr lang="sv-SE" b="1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rapporteras är t ex </a:t>
            </a:r>
          </a:p>
          <a:p>
            <a:pPr marL="171450" indent="-171450">
              <a:buFont typeface="Calibri"/>
              <a:buChar char="-"/>
            </a:pPr>
            <a:r>
              <a:rPr lang="sv-SE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om kollega arbetar med naglar med lack eller annat konstgjort material</a:t>
            </a:r>
          </a:p>
          <a:p>
            <a:pPr marL="171450" indent="-171450">
              <a:buFont typeface="Calibri"/>
              <a:buChar char="-"/>
            </a:pPr>
            <a:r>
              <a:rPr lang="sv-SE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om en </a:t>
            </a:r>
            <a:r>
              <a:rPr lang="sv-SE" b="1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förflyttning sker på felaktigt </a:t>
            </a:r>
            <a:r>
              <a:rPr lang="sv-SE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sätt, t ex enkelbemannad om den ska vara dubbelbemannad, öglorna i lyftselen inte är fastsatta ordentligt i lyften</a:t>
            </a:r>
          </a:p>
          <a:p>
            <a:pPr marL="171450" indent="-171450">
              <a:buFont typeface="Calibri"/>
              <a:buChar char="-"/>
            </a:pPr>
            <a:r>
              <a:rPr lang="sv-SE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att någon låst lådor eller kylskåp så att brukare inte kommer åt innehåll och åtgärden är utan samtycke eller </a:t>
            </a:r>
          </a:p>
          <a:p>
            <a:pPr marL="171450" indent="-171450">
              <a:buFont typeface="Calibri"/>
              <a:buChar char="-"/>
            </a:pPr>
            <a:r>
              <a:rPr lang="sv-SE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om läkemedel överlämnats utan att detta signerats vid tillfället i Appva.</a:t>
            </a:r>
          </a:p>
          <a:p>
            <a:pPr marL="171450" indent="-171450">
              <a:buFont typeface="Calibri"/>
              <a:buChar char="-"/>
            </a:pPr>
            <a:r>
              <a:rPr lang="sv-SE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Det som handlar om att </a:t>
            </a:r>
            <a:r>
              <a:rPr lang="sv-SE" b="1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du eller kollega utsatts </a:t>
            </a:r>
            <a:r>
              <a:rPr lang="sv-SE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för något negativt, ska rapporteras som tillbud/arbetsskadeanmälan på annat ställe. Fråga din chef om du inte vet var.</a:t>
            </a:r>
            <a:endParaRPr lang="sv-SE" i="0" dirty="0">
              <a:solidFill>
                <a:srgbClr val="000000"/>
              </a:solidFill>
              <a:effectLst/>
              <a:latin typeface="Roboto" panose="02000000000000000000" pitchFamily="2" charset="0"/>
              <a:ea typeface="Roboto"/>
              <a:cs typeface="Roboto"/>
            </a:endParaRPr>
          </a:p>
          <a:p>
            <a:endParaRPr lang="sv-SE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endParaRPr lang="sv-SE" b="1" dirty="0">
              <a:solidFill>
                <a:srgbClr val="000000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9BC80-E3F4-486C-B0E0-C667247AFEB2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7829840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FEC796-4291-83D8-2E3D-0B9DB26192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>
            <a:extLst>
              <a:ext uri="{FF2B5EF4-FFF2-40B4-BE49-F238E27FC236}">
                <a16:creationId xmlns:a16="http://schemas.microsoft.com/office/drawing/2014/main" id="{58695585-1D7B-7861-3296-0A8033D9E7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>
            <a:extLst>
              <a:ext uri="{FF2B5EF4-FFF2-40B4-BE49-F238E27FC236}">
                <a16:creationId xmlns:a16="http://schemas.microsoft.com/office/drawing/2014/main" id="{3C78BF76-3251-DF30-D479-FF6DDFAB7D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sv-SE" dirty="0"/>
              <a:t>Se till så du har länken till </a:t>
            </a:r>
            <a:r>
              <a:rPr lang="sv-SE" b="1" dirty="0"/>
              <a:t>vårt avvikelsesystem  </a:t>
            </a:r>
            <a:r>
              <a:rPr lang="sv-SE" dirty="0"/>
              <a:t>i din telefon. Om den inte finns på telefonens </a:t>
            </a:r>
            <a:r>
              <a:rPr lang="sv-SE" b="1" dirty="0"/>
              <a:t>startskärm</a:t>
            </a:r>
            <a:r>
              <a:rPr lang="sv-SE" dirty="0"/>
              <a:t> hittar du den troligen bland telefonens genvägar. Plocka gärna fram den på startskärmen.</a:t>
            </a:r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endParaRPr lang="sv-SE" dirty="0"/>
          </a:p>
          <a:p>
            <a:pPr marL="0" indent="0">
              <a:buNone/>
            </a:pPr>
            <a:r>
              <a:rPr lang="sv-SE" dirty="0"/>
              <a:t>Om du inte har den i telefonen </a:t>
            </a:r>
            <a:r>
              <a:rPr lang="sv-SE" b="1" dirty="0"/>
              <a:t>surfar</a:t>
            </a:r>
            <a:r>
              <a:rPr lang="sv-SE" dirty="0"/>
              <a:t> du i mobilen till </a:t>
            </a:r>
            <a:r>
              <a:rPr lang="sv-SE" b="1" dirty="0">
                <a:solidFill>
                  <a:schemeClr val="accent1"/>
                </a:solidFill>
              </a:rPr>
              <a:t>falkenberg.digitalfox.se/ny. </a:t>
            </a:r>
            <a:r>
              <a:rPr lang="sv-SE" dirty="0"/>
              <a:t>Spara länken genom att lägga till den på startskärmen. </a:t>
            </a:r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4A52DE6D-05B3-778D-6FE3-711705B442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9BC80-E3F4-486C-B0E0-C667247AFEB2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5154797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Nu börjar vi</a:t>
            </a:r>
          </a:p>
          <a:p>
            <a:r>
              <a:rPr lang="sv-SE" dirty="0"/>
              <a:t>Klicka på genvägen ”Rapportera avvikelse”. </a:t>
            </a:r>
          </a:p>
          <a:p>
            <a:r>
              <a:rPr lang="sv-SE" dirty="0"/>
              <a:t>Du kommer då till sidan där du kan registrera avvikelsen.</a:t>
            </a:r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9BC80-E3F4-486C-B0E0-C667247AFEB2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6130545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Du väljer först om händelser berör en </a:t>
            </a:r>
            <a:r>
              <a:rPr lang="sv-SE" b="1" dirty="0"/>
              <a:t>enskild person eller flera. Stjärnan </a:t>
            </a:r>
            <a:r>
              <a:rPr lang="sv-SE" b="0" dirty="0"/>
              <a:t>betyder att du måste göra ett val. Den </a:t>
            </a:r>
            <a:r>
              <a:rPr lang="sv-SE" b="1" dirty="0"/>
              <a:t>streckade linjen </a:t>
            </a:r>
            <a:r>
              <a:rPr lang="sv-SE" b="0" dirty="0"/>
              <a:t>under text betyder att du kan få </a:t>
            </a:r>
            <a:r>
              <a:rPr lang="sv-SE" b="1" dirty="0"/>
              <a:t>hjälptext </a:t>
            </a:r>
            <a:r>
              <a:rPr lang="sv-SE" b="0" dirty="0"/>
              <a:t>genom att ställda dig på raden. Du skriver namn och personnummer på den det gäller.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sv-SE" dirty="0"/>
              <a:t>Därefter har du möjlighet att välja att kryssa i om händelsen är </a:t>
            </a:r>
            <a:r>
              <a:rPr lang="sv-SE" b="1" dirty="0"/>
              <a:t>så allvarlig att den kan betraktas som ett missförhållande enligt lex Sarah.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9BC80-E3F4-486C-B0E0-C667247AFEB2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81746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1" dirty="0"/>
              <a:t>Beskriv</a:t>
            </a:r>
            <a:r>
              <a:rPr lang="sv-SE" dirty="0"/>
              <a:t> detaljerat den händelse som inträffat samt hur den enskilde reagerade på händelsen. Tänk på att inte skriva ut namn. Vet du orsaken till händelsen skriver du den här.</a:t>
            </a:r>
          </a:p>
          <a:p>
            <a:endParaRPr lang="sv-SE" dirty="0"/>
          </a:p>
          <a:p>
            <a:r>
              <a:rPr lang="sv-SE" b="1" dirty="0"/>
              <a:t>Skriv</a:t>
            </a:r>
            <a:r>
              <a:rPr lang="sv-SE" dirty="0"/>
              <a:t> också vad du gjort direkt för att händelsen inte skulle förvärras och så att det blivit säkert för brukaren i stunden. T ex ringt sjuksköterskan och fått information om att göra på ett visst sätt.</a:t>
            </a:r>
          </a:p>
          <a:p>
            <a:endParaRPr lang="sv-SE" dirty="0"/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9BC80-E3F4-486C-B0E0-C667247AFEB2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38621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b="0" dirty="0"/>
              <a:t>Välj </a:t>
            </a:r>
            <a:r>
              <a:rPr lang="sv-SE" b="1" dirty="0"/>
              <a:t>plat</a:t>
            </a:r>
            <a:r>
              <a:rPr lang="sv-SE" b="0" dirty="0"/>
              <a:t>s </a:t>
            </a:r>
            <a:r>
              <a:rPr lang="sv-SE" dirty="0"/>
              <a:t>där händelsen inträffade. Om händelsen inträffat i din verksamhet väljer du först </a:t>
            </a:r>
            <a:r>
              <a:rPr lang="sv-SE" b="1" dirty="0"/>
              <a:t>Socialförvaltningen, </a:t>
            </a:r>
            <a:r>
              <a:rPr lang="sv-SE" dirty="0"/>
              <a:t>sedan </a:t>
            </a:r>
            <a:r>
              <a:rPr lang="sv-SE" b="1" dirty="0"/>
              <a:t>enhet</a:t>
            </a:r>
            <a:r>
              <a:rPr lang="sv-SE" dirty="0"/>
              <a:t>. T ex LSS och sedan det boende du arbetar på. Även du som arbetar hos en privat aktör, till exempel ett privat hemtjänstföretag, väljer Socialförvaltningen. Om händelsen inträffat på sjukhus, i samband med brukarens besök där, väljer du ” </a:t>
            </a:r>
            <a:r>
              <a:rPr lang="sv-SE" b="1" dirty="0"/>
              <a:t>annan huvudman</a:t>
            </a:r>
            <a:r>
              <a:rPr lang="sv-SE" dirty="0"/>
              <a:t>” och sedan sjukhus. Ange i så fall </a:t>
            </a:r>
            <a:r>
              <a:rPr lang="sv-SE" b="1" dirty="0"/>
              <a:t>vilken avdelning </a:t>
            </a:r>
            <a:r>
              <a:rPr lang="sv-SE" dirty="0"/>
              <a:t>det gäller. </a:t>
            </a:r>
          </a:p>
          <a:p>
            <a:r>
              <a:rPr lang="sv-SE" dirty="0"/>
              <a:t>Om det blir fel kan detta ändras i efterhand. </a:t>
            </a:r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9BC80-E3F4-486C-B0E0-C667247AFEB2}" type="slidenum">
              <a:rPr lang="sv-SE" smtClean="0"/>
              <a:t>7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538271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Därefter </a:t>
            </a:r>
            <a:r>
              <a:rPr lang="sv-SE" b="1" dirty="0"/>
              <a:t>väljer du var </a:t>
            </a:r>
            <a:r>
              <a:rPr lang="sv-SE" dirty="0"/>
              <a:t>du arbetar. Även du som arbetar hos privat aktör ska ange Socialförvaltningen. T ex särskilt boende eller hemtjänst.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9BC80-E3F4-486C-B0E0-C667247AFEB2}" type="slidenum">
              <a:rPr lang="sv-SE" smtClean="0"/>
              <a:t>8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1302530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sv-SE" dirty="0"/>
              <a:t>Ange både </a:t>
            </a:r>
            <a:r>
              <a:rPr lang="sv-SE" b="1" dirty="0"/>
              <a:t>datum</a:t>
            </a:r>
            <a:r>
              <a:rPr lang="sv-SE" dirty="0"/>
              <a:t> och </a:t>
            </a:r>
            <a:r>
              <a:rPr lang="sv-SE" b="1" dirty="0"/>
              <a:t>tidpunkt</a:t>
            </a:r>
            <a:r>
              <a:rPr lang="sv-SE" dirty="0"/>
              <a:t> för när händelsen upptäcktes och inträffade. Om du inte vet när den inträffade lämnar du det fältet tomt.</a:t>
            </a:r>
          </a:p>
          <a:p>
            <a:endParaRPr lang="sv-SE" dirty="0"/>
          </a:p>
          <a:p>
            <a:endParaRPr lang="sv-SE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829BC80-E3F4-486C-B0E0-C667247AFEB2}" type="slidenum">
              <a:rPr lang="sv-SE" smtClean="0"/>
              <a:t>9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470517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039C04B-218D-691F-ADE4-ABA3466C7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06938A8-4CE9-7FD7-F3D0-AB0D9E4CA2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</p:spTree>
    <p:extLst>
      <p:ext uri="{BB962C8B-B14F-4D97-AF65-F5344CB8AC3E}">
        <p14:creationId xmlns:p14="http://schemas.microsoft.com/office/powerpoint/2010/main" val="26550318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6178225-F460-F127-4C45-4F75F69A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30E8268-D28B-0C1A-21C7-C5C163355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07007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2931503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81AB1FF6-4447-04B6-1990-8DE1B3208A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460909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99F76FAD-5D0E-52BF-5F01-3EC0D8B75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460909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4112101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039C04B-218D-691F-ADE4-ABA3466C7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06938A8-4CE9-7FD7-F3D0-AB0D9E4CA2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</p:spTree>
    <p:extLst>
      <p:ext uri="{BB962C8B-B14F-4D97-AF65-F5344CB8AC3E}">
        <p14:creationId xmlns:p14="http://schemas.microsoft.com/office/powerpoint/2010/main" val="201143662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130E4C-491C-310D-F12C-D54C205BD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071120D-67F7-096D-DD34-2809983BF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5266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7756109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0E3B84D-04E2-262D-28A9-688CFB6C9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4BA2CC4-1B4F-AAAB-A3E6-E76647E2F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314948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879770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A969ED5-5A4B-15D8-EE96-7FE79F747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175633F-811B-3558-2E89-E0677AC012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11362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DE0408F-40E9-C25B-0E85-DFD0C886E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13621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4859619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A7A255F-76A6-DFFA-C24F-26C4E314B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E465884-2B5E-C8C0-43E3-90B1257B7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Montserrat Extra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A5FF86E-AC58-5199-7BAB-B8AF778D1B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42546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154850F-D676-2F2E-7321-A69C7A98E6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Montserrat Extra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5AD6E0A3-DB55-AA73-6921-B074A07B9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425462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9070216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129F373-D370-CC0A-A0A8-F5DD41C85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13832524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572962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A840C80-96DF-ACD0-4A6B-06FFC0EC6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0F45849-B81D-86AA-247D-3D94876EF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FDBFFC8-305B-8A82-C36F-10A80AD7D4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483977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130E4C-491C-310D-F12C-D54C205BD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071120D-67F7-096D-DD34-2809983BF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00911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3347991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066374-AE20-BB86-3B26-E5C332F0F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5D6305F0-D06C-5AFA-49F3-BB9FF59B36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B542BD3-8D34-4252-5562-67CEB0CD5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0844417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6178225-F460-F127-4C45-4F75F69A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30E8268-D28B-0C1A-21C7-C5C163355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07007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7375438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81AB1FF6-4447-04B6-1990-8DE1B3208A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556704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99F76FAD-5D0E-52BF-5F01-3EC0D8B75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556704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039086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039C04B-218D-691F-ADE4-ABA3466C7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06938A8-4CE9-7FD7-F3D0-AB0D9E4CA2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</p:spTree>
    <p:extLst>
      <p:ext uri="{BB962C8B-B14F-4D97-AF65-F5344CB8AC3E}">
        <p14:creationId xmlns:p14="http://schemas.microsoft.com/office/powerpoint/2010/main" val="8891726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130E4C-491C-310D-F12C-D54C205BD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071120D-67F7-096D-DD34-2809983BF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547876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0E3B84D-04E2-262D-28A9-688CFB6C9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4BA2CC4-1B4F-AAAB-A3E6-E76647E2F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26269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4092031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A969ED5-5A4B-15D8-EE96-7FE79F747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175633F-811B-3558-2E89-E0677AC012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6136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DE0408F-40E9-C25B-0E85-DFD0C886E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6136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66018126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A7A255F-76A6-DFFA-C24F-26C4E314B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E465884-2B5E-C8C0-43E3-90B1257B7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Montserrat Extra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A5FF86E-AC58-5199-7BAB-B8AF778D1B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9933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154850F-D676-2F2E-7321-A69C7A98E6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Montserrat Extra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5AD6E0A3-DB55-AA73-6921-B074A07B9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9933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03629879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129F373-D370-CC0A-A0A8-F5DD41C85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17733104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80693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0E3B84D-04E2-262D-28A9-688CFB6C9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4BA2CC4-1B4F-AAAB-A3E6-E76647E2F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210446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96248983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A840C80-96DF-ACD0-4A6B-06FFC0EC6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0F45849-B81D-86AA-247D-3D94876EF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FDBFFC8-305B-8A82-C36F-10A80AD7D4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92672528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066374-AE20-BB86-3B26-E5C332F0F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5D6305F0-D06C-5AFA-49F3-BB9FF59B36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B542BD3-8D34-4252-5562-67CEB0CD5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96737289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6178225-F460-F127-4C45-4F75F69A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30E8268-D28B-0C1A-21C7-C5C163355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1940472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81AB1FF6-4447-04B6-1990-8DE1B3208A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539286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99F76FAD-5D0E-52BF-5F01-3EC0D8B75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539286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8780828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039C04B-218D-691F-ADE4-ABA3466C7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06938A8-4CE9-7FD7-F3D0-AB0D9E4CA2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</p:spTree>
    <p:extLst>
      <p:ext uri="{BB962C8B-B14F-4D97-AF65-F5344CB8AC3E}">
        <p14:creationId xmlns:p14="http://schemas.microsoft.com/office/powerpoint/2010/main" val="361407742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130E4C-491C-310D-F12C-D54C205BD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071120D-67F7-096D-DD34-2809983BF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4136709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0E3B84D-04E2-262D-28A9-688CFB6C9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4BA2CC4-1B4F-AAAB-A3E6-E76647E2F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26269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3645814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A969ED5-5A4B-15D8-EE96-7FE79F747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175633F-811B-3558-2E89-E0677AC012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6136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DE0408F-40E9-C25B-0E85-DFD0C886E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6136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03814033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A7A255F-76A6-DFFA-C24F-26C4E314B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E465884-2B5E-C8C0-43E3-90B1257B7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Montserrat Extra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A5FF86E-AC58-5199-7BAB-B8AF778D1B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9933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154850F-D676-2F2E-7321-A69C7A98E6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Montserrat Extra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5AD6E0A3-DB55-AA73-6921-B074A07B9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9933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13881000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129F373-D370-CC0A-A0A8-F5DD41C85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4072100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A969ED5-5A4B-15D8-EE96-7FE79F747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175633F-811B-3558-2E89-E0677AC012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7878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DE0408F-40E9-C25B-0E85-DFD0C886E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7878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26595162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3875218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A840C80-96DF-ACD0-4A6B-06FFC0EC6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0F45849-B81D-86AA-247D-3D94876EF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FDBFFC8-305B-8A82-C36F-10A80AD7D4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7901302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066374-AE20-BB86-3B26-E5C332F0F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5D6305F0-D06C-5AFA-49F3-BB9FF59B36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B542BD3-8D34-4252-5562-67CEB0CD5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9804121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6178225-F460-F127-4C45-4F75F69A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30E8268-D28B-0C1A-21C7-C5C163355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13311249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81AB1FF6-4447-04B6-1990-8DE1B3208A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539286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99F76FAD-5D0E-52BF-5F01-3EC0D8B75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539286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1903220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039C04B-218D-691F-ADE4-ABA3466C7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06938A8-4CE9-7FD7-F3D0-AB0D9E4CA2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</p:spTree>
    <p:extLst>
      <p:ext uri="{BB962C8B-B14F-4D97-AF65-F5344CB8AC3E}">
        <p14:creationId xmlns:p14="http://schemas.microsoft.com/office/powerpoint/2010/main" val="194026004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130E4C-491C-310D-F12C-D54C205BD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071120D-67F7-096D-DD34-2809983BF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31809536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0E3B84D-04E2-262D-28A9-688CFB6C9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4BA2CC4-1B4F-AAAB-A3E6-E76647E2F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26269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62786482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A969ED5-5A4B-15D8-EE96-7FE79F747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175633F-811B-3558-2E89-E0677AC012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6136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DE0408F-40E9-C25B-0E85-DFD0C886E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6136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69151884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A7A255F-76A6-DFFA-C24F-26C4E314B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E465884-2B5E-C8C0-43E3-90B1257B7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Montserrat Extra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A5FF86E-AC58-5199-7BAB-B8AF778D1B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9933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154850F-D676-2F2E-7321-A69C7A98E6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Montserrat Extra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5AD6E0A3-DB55-AA73-6921-B074A07B9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9933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861524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A7A255F-76A6-DFFA-C24F-26C4E314B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E465884-2B5E-C8C0-43E3-90B1257B7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Montserrat Extra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A5FF86E-AC58-5199-7BAB-B8AF778D1B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9933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154850F-D676-2F2E-7321-A69C7A98E6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Montserrat Extra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5AD6E0A3-DB55-AA73-6921-B074A07B9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9933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08031696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129F373-D370-CC0A-A0A8-F5DD41C85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0435388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45472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A840C80-96DF-ACD0-4A6B-06FFC0EC6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0F45849-B81D-86AA-247D-3D94876EF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FDBFFC8-305B-8A82-C36F-10A80AD7D4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61883161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066374-AE20-BB86-3B26-E5C332F0F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5D6305F0-D06C-5AFA-49F3-BB9FF59B36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B542BD3-8D34-4252-5562-67CEB0CD5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59882181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6178225-F460-F127-4C45-4F75F69A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30E8268-D28B-0C1A-21C7-C5C163355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36642033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81AB1FF6-4447-04B6-1990-8DE1B3208A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539286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99F76FAD-5D0E-52BF-5F01-3EC0D8B75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539286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78847465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039C04B-218D-691F-ADE4-ABA3466C75C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806938A8-4CE9-7FD7-F3D0-AB0D9E4CA2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</a:p>
        </p:txBody>
      </p:sp>
    </p:spTree>
    <p:extLst>
      <p:ext uri="{BB962C8B-B14F-4D97-AF65-F5344CB8AC3E}">
        <p14:creationId xmlns:p14="http://schemas.microsoft.com/office/powerpoint/2010/main" val="150126347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D130E4C-491C-310D-F12C-D54C205BDF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E071120D-67F7-096D-DD34-2809983BF5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98658881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70E3B84D-04E2-262D-28A9-688CFB6C9F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64BA2CC4-1B4F-AAAB-A3E6-E76647E2FC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26269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142721414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4A969ED5-5A4B-15D8-EE96-7FE79F7475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4175633F-811B-3558-2E89-E0677AC012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06136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DE0408F-40E9-C25B-0E85-DFD0C886E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061369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2730447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129F373-D370-CC0A-A0A8-F5DD41C85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283772127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A7A255F-76A6-DFFA-C24F-26C4E314BA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8E465884-2B5E-C8C0-43E3-90B1257B79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Montserrat Extra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9A5FF86E-AC58-5199-7BAB-B8AF778D1B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39933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8154850F-D676-2F2E-7321-A69C7A98E6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0" i="0">
                <a:latin typeface="Montserrat ExtraBold" pitchFamily="2" charset="77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5AD6E0A3-DB55-AA73-6921-B074A07B942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39933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34934462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129F373-D370-CC0A-A0A8-F5DD41C859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</p:spTree>
    <p:extLst>
      <p:ext uri="{BB962C8B-B14F-4D97-AF65-F5344CB8AC3E}">
        <p14:creationId xmlns:p14="http://schemas.microsoft.com/office/powerpoint/2010/main" val="334179062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59552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A840C80-96DF-ACD0-4A6B-06FFC0EC6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0F45849-B81D-86AA-247D-3D94876EF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FDBFFC8-305B-8A82-C36F-10A80AD7D4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8681406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066374-AE20-BB86-3B26-E5C332F0F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5D6305F0-D06C-5AFA-49F3-BB9FF59B36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v-SE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B542BD3-8D34-4252-5562-67CEB0CD5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423653955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6178225-F460-F127-4C45-4F75F69AC7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430E8268-D28B-0C1A-21C7-C5C1633555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40817475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81AB1FF6-4447-04B6-1990-8DE1B3208A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539286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99F76FAD-5D0E-52BF-5F01-3EC0D8B75E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539286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</p:spTree>
    <p:extLst>
      <p:ext uri="{BB962C8B-B14F-4D97-AF65-F5344CB8AC3E}">
        <p14:creationId xmlns:p14="http://schemas.microsoft.com/office/powerpoint/2010/main" val="81067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81110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0A840C80-96DF-ACD0-4A6B-06FFC0EC6C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20F45849-B81D-86AA-247D-3D94876EFE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CFDBFFC8-305B-8A82-C36F-10A80AD7D4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30891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3066374-AE20-BB86-3B26-E5C332F0F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5D6305F0-D06C-5AFA-49F3-BB9FF59B364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v-SE"/>
              <a:t>Klicka på ikonen för att lägga till en bild</a:t>
            </a:r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8B542BD3-8D34-4252-5562-67CEB0CD5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</p:spTree>
    <p:extLst>
      <p:ext uri="{BB962C8B-B14F-4D97-AF65-F5344CB8AC3E}">
        <p14:creationId xmlns:p14="http://schemas.microsoft.com/office/powerpoint/2010/main" val="28625447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em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3.emf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emf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617A616-297F-41A1-BD6E-2A89318E8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95D5AE2-36C4-4D43-2864-37774B4BD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4" name="Bildobjekt 3">
            <a:extLst>
              <a:ext uri="{FF2B5EF4-FFF2-40B4-BE49-F238E27FC236}">
                <a16:creationId xmlns:a16="http://schemas.microsoft.com/office/drawing/2014/main" id="{6657ECC4-E4F3-99E1-7094-2B2C411FF969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226006" y="6020738"/>
            <a:ext cx="1625337" cy="597189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66846149-DCFE-F830-6A0A-B2F26959BCE5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98266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sv-SE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Känslighet: Allmän</a:t>
            </a:r>
          </a:p>
        </p:txBody>
      </p:sp>
    </p:spTree>
    <p:extLst>
      <p:ext uri="{BB962C8B-B14F-4D97-AF65-F5344CB8AC3E}">
        <p14:creationId xmlns:p14="http://schemas.microsoft.com/office/powerpoint/2010/main" val="14262218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Montserrat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617A616-297F-41A1-BD6E-2A89318E8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95D5AE2-36C4-4D43-2864-37774B4BD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321A23ED-49F3-01DE-2D79-B12C5247F74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970810" y="5850467"/>
            <a:ext cx="880533" cy="880533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363DF1EA-A0F7-D27C-ACC8-81B190DB956F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98266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sv-SE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Känslighet: Allmän</a:t>
            </a:r>
          </a:p>
        </p:txBody>
      </p:sp>
    </p:spTree>
    <p:extLst>
      <p:ext uri="{BB962C8B-B14F-4D97-AF65-F5344CB8AC3E}">
        <p14:creationId xmlns:p14="http://schemas.microsoft.com/office/powerpoint/2010/main" val="1960649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Montserrat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D593C93-D569-76CE-88FB-F471EDF172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4F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617A616-297F-41A1-BD6E-2A89318E8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95D5AE2-36C4-4D43-2864-37774B4BD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35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DF611AC0-45BA-D315-48A4-028DAC98AFA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226006" y="6020738"/>
            <a:ext cx="1625339" cy="597189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2D883CAD-B61D-FC9B-31EF-05BD7107B32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98266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sv-SE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Känslighet: Allmän</a:t>
            </a:r>
          </a:p>
        </p:txBody>
      </p:sp>
    </p:spTree>
    <p:extLst>
      <p:ext uri="{BB962C8B-B14F-4D97-AF65-F5344CB8AC3E}">
        <p14:creationId xmlns:p14="http://schemas.microsoft.com/office/powerpoint/2010/main" val="793496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Montserrat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D593C93-D569-76CE-88FB-F471EDF17286}"/>
              </a:ext>
            </a:extLst>
          </p:cNvPr>
          <p:cNvSpPr/>
          <p:nvPr userDrawn="1"/>
        </p:nvSpPr>
        <p:spPr>
          <a:xfrm>
            <a:off x="0" y="5860868"/>
            <a:ext cx="12192000" cy="997131"/>
          </a:xfrm>
          <a:prstGeom prst="rect">
            <a:avLst/>
          </a:prstGeom>
          <a:solidFill>
            <a:srgbClr val="214F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617A616-297F-41A1-BD6E-2A89318E8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95D5AE2-36C4-4D43-2864-37774B4BD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35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11" name="Bildobjekt 10">
            <a:extLst>
              <a:ext uri="{FF2B5EF4-FFF2-40B4-BE49-F238E27FC236}">
                <a16:creationId xmlns:a16="http://schemas.microsoft.com/office/drawing/2014/main" id="{DF611AC0-45BA-D315-48A4-028DAC98AFA6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226006" y="6020738"/>
            <a:ext cx="1625339" cy="597189"/>
          </a:xfrm>
          <a:prstGeom prst="rect">
            <a:avLst/>
          </a:prstGeom>
        </p:spPr>
      </p:pic>
      <p:sp>
        <p:nvSpPr>
          <p:cNvPr id="6" name="textruta 5">
            <a:extLst>
              <a:ext uri="{FF2B5EF4-FFF2-40B4-BE49-F238E27FC236}">
                <a16:creationId xmlns:a16="http://schemas.microsoft.com/office/drawing/2014/main" id="{8AA95AF2-CFCF-319C-7C0E-63ABFF9B01A6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98266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sv-SE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Känslighet: Allmän</a:t>
            </a:r>
          </a:p>
        </p:txBody>
      </p:sp>
    </p:spTree>
    <p:extLst>
      <p:ext uri="{BB962C8B-B14F-4D97-AF65-F5344CB8AC3E}">
        <p14:creationId xmlns:p14="http://schemas.microsoft.com/office/powerpoint/2010/main" val="3360233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Montserrat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D593C93-D569-76CE-88FB-F471EDF172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214F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617A616-297F-41A1-BD6E-2A89318E8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95D5AE2-36C4-4D43-2864-37774B4BD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35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428225D-55DD-D01D-A176-E0943BC7D06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970810" y="5850467"/>
            <a:ext cx="880533" cy="880533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524CA70B-480D-FB54-0BA0-5FF695D664FA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98266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sv-SE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Känslighet: Allmän</a:t>
            </a:r>
          </a:p>
        </p:txBody>
      </p:sp>
    </p:spTree>
    <p:extLst>
      <p:ext uri="{BB962C8B-B14F-4D97-AF65-F5344CB8AC3E}">
        <p14:creationId xmlns:p14="http://schemas.microsoft.com/office/powerpoint/2010/main" val="4134192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Montserrat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ktangel 3">
            <a:extLst>
              <a:ext uri="{FF2B5EF4-FFF2-40B4-BE49-F238E27FC236}">
                <a16:creationId xmlns:a16="http://schemas.microsoft.com/office/drawing/2014/main" id="{8D593C93-D569-76CE-88FB-F471EDF1728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13153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F617A616-297F-41A1-BD6E-2A89318E8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995D5AE2-36C4-4D43-2864-37774B4BD1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0352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pic>
        <p:nvPicPr>
          <p:cNvPr id="5" name="Bildobjekt 4">
            <a:extLst>
              <a:ext uri="{FF2B5EF4-FFF2-40B4-BE49-F238E27FC236}">
                <a16:creationId xmlns:a16="http://schemas.microsoft.com/office/drawing/2014/main" id="{0428225D-55DD-D01D-A176-E0943BC7D065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10970810" y="5850467"/>
            <a:ext cx="880533" cy="880533"/>
          </a:xfrm>
          <a:prstGeom prst="rect">
            <a:avLst/>
          </a:prstGeom>
        </p:spPr>
      </p:pic>
      <p:sp>
        <p:nvSpPr>
          <p:cNvPr id="7" name="textruta 6">
            <a:extLst>
              <a:ext uri="{FF2B5EF4-FFF2-40B4-BE49-F238E27FC236}">
                <a16:creationId xmlns:a16="http://schemas.microsoft.com/office/drawing/2014/main" id="{79B6ED7E-1809-A6A8-88C8-E69D16282886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98266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sv-SE" sz="100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Känslighet: Allmän</a:t>
            </a:r>
          </a:p>
        </p:txBody>
      </p:sp>
    </p:spTree>
    <p:extLst>
      <p:ext uri="{BB962C8B-B14F-4D97-AF65-F5344CB8AC3E}">
        <p14:creationId xmlns:p14="http://schemas.microsoft.com/office/powerpoint/2010/main" val="217803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Montserrat ExtraBold" pitchFamily="2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Lato" panose="020F0502020204030203" pitchFamily="34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Lato" panose="020F0502020204030203" pitchFamily="34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Lato" panose="020F0502020204030203" pitchFamily="34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Lato" panose="020F0502020204030203" pitchFamily="34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Lato" panose="020F0502020204030203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1.mp4"/><Relationship Id="rId7" Type="http://schemas.openxmlformats.org/officeDocument/2006/relationships/image" Target="../media/image5.png"/><Relationship Id="rId2" Type="http://schemas.microsoft.com/office/2007/relationships/media" Target="../media/media1.mp4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video" Target="../media/media10.mp4"/><Relationship Id="rId7" Type="http://schemas.openxmlformats.org/officeDocument/2006/relationships/image" Target="../media/image29.png"/><Relationship Id="rId2" Type="http://schemas.microsoft.com/office/2007/relationships/media" Target="../media/media10.mp4"/><Relationship Id="rId1" Type="http://schemas.openxmlformats.org/officeDocument/2006/relationships/tags" Target="../tags/tag10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notesSlide" Target="../notesSlides/notesSlide10.xml"/><Relationship Id="rId10" Type="http://schemas.openxmlformats.org/officeDocument/2006/relationships/image" Target="../media/image32.sv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11.mp4"/><Relationship Id="rId7" Type="http://schemas.openxmlformats.org/officeDocument/2006/relationships/image" Target="../media/image35.png"/><Relationship Id="rId2" Type="http://schemas.microsoft.com/office/2007/relationships/media" Target="../media/media11.mp4"/><Relationship Id="rId1" Type="http://schemas.openxmlformats.org/officeDocument/2006/relationships/tags" Target="../tags/tag11.xml"/><Relationship Id="rId6" Type="http://schemas.openxmlformats.org/officeDocument/2006/relationships/image" Target="../media/image34.jp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video" Target="../media/media12.mp4"/><Relationship Id="rId7" Type="http://schemas.openxmlformats.org/officeDocument/2006/relationships/image" Target="../media/image25.png"/><Relationship Id="rId2" Type="http://schemas.microsoft.com/office/2007/relationships/media" Target="../media/media12.mp4"/><Relationship Id="rId1" Type="http://schemas.openxmlformats.org/officeDocument/2006/relationships/tags" Target="../tags/tag12.xml"/><Relationship Id="rId6" Type="http://schemas.openxmlformats.org/officeDocument/2006/relationships/image" Target="../media/image36.jpg"/><Relationship Id="rId5" Type="http://schemas.openxmlformats.org/officeDocument/2006/relationships/notesSlide" Target="../notesSlides/notesSlide12.xml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video" Target="../media/media2.mp4"/><Relationship Id="rId7" Type="http://schemas.openxmlformats.org/officeDocument/2006/relationships/image" Target="../media/image8.png"/><Relationship Id="rId12" Type="http://schemas.openxmlformats.org/officeDocument/2006/relationships/image" Target="../media/image13.jpeg"/><Relationship Id="rId2" Type="http://schemas.microsoft.com/office/2007/relationships/media" Target="../media/media2.mp4"/><Relationship Id="rId1" Type="http://schemas.openxmlformats.org/officeDocument/2006/relationships/tags" Target="../tags/tag2.xml"/><Relationship Id="rId6" Type="http://schemas.openxmlformats.org/officeDocument/2006/relationships/image" Target="../media/image7.png"/><Relationship Id="rId11" Type="http://schemas.openxmlformats.org/officeDocument/2006/relationships/image" Target="../media/image12.jpe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11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video" Target="../media/media3.mp4"/><Relationship Id="rId7" Type="http://schemas.openxmlformats.org/officeDocument/2006/relationships/image" Target="../media/image16.png"/><Relationship Id="rId2" Type="http://schemas.microsoft.com/office/2007/relationships/media" Target="../media/media3.mp4"/><Relationship Id="rId1" Type="http://schemas.openxmlformats.org/officeDocument/2006/relationships/tags" Target="../tags/tag3.xml"/><Relationship Id="rId6" Type="http://schemas.openxmlformats.org/officeDocument/2006/relationships/image" Target="../media/image15.jp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video" Target="../media/media4.mp4"/><Relationship Id="rId7" Type="http://schemas.openxmlformats.org/officeDocument/2006/relationships/image" Target="../media/image17.jpg"/><Relationship Id="rId2" Type="http://schemas.microsoft.com/office/2007/relationships/media" Target="../media/media4.mp4"/><Relationship Id="rId1" Type="http://schemas.openxmlformats.org/officeDocument/2006/relationships/tags" Target="../tags/tag4.xml"/><Relationship Id="rId6" Type="http://schemas.openxmlformats.org/officeDocument/2006/relationships/image" Target="../media/image15.jpg"/><Relationship Id="rId5" Type="http://schemas.openxmlformats.org/officeDocument/2006/relationships/notesSlide" Target="../notesSlides/notesSlide4.xml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video" Target="../media/media5.mp4"/><Relationship Id="rId7" Type="http://schemas.openxmlformats.org/officeDocument/2006/relationships/image" Target="../media/image16.png"/><Relationship Id="rId2" Type="http://schemas.microsoft.com/office/2007/relationships/media" Target="../media/media5.mp4"/><Relationship Id="rId1" Type="http://schemas.openxmlformats.org/officeDocument/2006/relationships/tags" Target="../tags/tag5.xml"/><Relationship Id="rId6" Type="http://schemas.openxmlformats.org/officeDocument/2006/relationships/image" Target="../media/image18.jpg"/><Relationship Id="rId5" Type="http://schemas.openxmlformats.org/officeDocument/2006/relationships/notesSlide" Target="../notesSlides/notesSlide5.xml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video" Target="../media/media6.mp4"/><Relationship Id="rId7" Type="http://schemas.openxmlformats.org/officeDocument/2006/relationships/image" Target="../media/image21.png"/><Relationship Id="rId2" Type="http://schemas.microsoft.com/office/2007/relationships/media" Target="../media/media6.mp4"/><Relationship Id="rId1" Type="http://schemas.openxmlformats.org/officeDocument/2006/relationships/tags" Target="../tags/tag6.xml"/><Relationship Id="rId6" Type="http://schemas.openxmlformats.org/officeDocument/2006/relationships/image" Target="../media/image20.jp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g"/><Relationship Id="rId3" Type="http://schemas.openxmlformats.org/officeDocument/2006/relationships/video" Target="../media/media7.mp4"/><Relationship Id="rId7" Type="http://schemas.openxmlformats.org/officeDocument/2006/relationships/image" Target="../media/image16.png"/><Relationship Id="rId2" Type="http://schemas.microsoft.com/office/2007/relationships/media" Target="../media/media7.mp4"/><Relationship Id="rId1" Type="http://schemas.openxmlformats.org/officeDocument/2006/relationships/tags" Target="../tags/tag7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4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g"/><Relationship Id="rId3" Type="http://schemas.openxmlformats.org/officeDocument/2006/relationships/video" Target="../media/media8.mp4"/><Relationship Id="rId7" Type="http://schemas.openxmlformats.org/officeDocument/2006/relationships/image" Target="../media/image16.png"/><Relationship Id="rId2" Type="http://schemas.microsoft.com/office/2007/relationships/media" Target="../media/media8.mp4"/><Relationship Id="rId1" Type="http://schemas.openxmlformats.org/officeDocument/2006/relationships/tags" Target="../tags/tag8.xml"/><Relationship Id="rId6" Type="http://schemas.openxmlformats.org/officeDocument/2006/relationships/image" Target="../media/image25.png"/><Relationship Id="rId5" Type="http://schemas.openxmlformats.org/officeDocument/2006/relationships/notesSlide" Target="../notesSlides/notesSlide8.xml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video" Target="../media/media9.mp4"/><Relationship Id="rId7" Type="http://schemas.openxmlformats.org/officeDocument/2006/relationships/image" Target="../media/image7.png"/><Relationship Id="rId2" Type="http://schemas.microsoft.com/office/2007/relationships/media" Target="../media/media9.mp4"/><Relationship Id="rId1" Type="http://schemas.openxmlformats.org/officeDocument/2006/relationships/tags" Target="../tags/tag9.xml"/><Relationship Id="rId6" Type="http://schemas.openxmlformats.org/officeDocument/2006/relationships/image" Target="../media/image27.png"/><Relationship Id="rId5" Type="http://schemas.openxmlformats.org/officeDocument/2006/relationships/notesSlide" Target="../notesSlides/notesSlide9.xml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C0DF7EAD-F12B-037E-B676-8AB3AAB1F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Registrera en avvikelse</a:t>
            </a:r>
          </a:p>
        </p:txBody>
      </p:sp>
      <p:pic>
        <p:nvPicPr>
          <p:cNvPr id="1028" name="Picture 4" descr="Medicinsk, Hälsa, Medicin, Sjukhus">
            <a:extLst>
              <a:ext uri="{FF2B5EF4-FFF2-40B4-BE49-F238E27FC236}">
                <a16:creationId xmlns:a16="http://schemas.microsoft.com/office/drawing/2014/main" id="{39267AE8-B7D5-CAC1-1891-6867CA6982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7446" y="1690688"/>
            <a:ext cx="3882915" cy="3988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Bildobjekt 5">
            <a:extLst>
              <a:ext uri="{FF2B5EF4-FFF2-40B4-BE49-F238E27FC236}">
                <a16:creationId xmlns:a16="http://schemas.microsoft.com/office/drawing/2014/main" id="{31A4D5B9-AF0F-6BA7-310F-812D519FC5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06075" y="2737742"/>
            <a:ext cx="2838450" cy="2643187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1D734916-DF3E-FF69-EABF-7382EE5AA8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699" y="2389383"/>
            <a:ext cx="3825553" cy="2991546"/>
          </a:xfrm>
          <a:prstGeom prst="rect">
            <a:avLst/>
          </a:prstGeom>
        </p:spPr>
      </p:pic>
      <p:pic>
        <p:nvPicPr>
          <p:cNvPr id="1036" name="Video 1035">
            <a:hlinkClick r:id="" action="ppaction://media"/>
            <a:extLst>
              <a:ext uri="{FF2B5EF4-FFF2-40B4-BE49-F238E27FC236}">
                <a16:creationId xmlns:a16="http://schemas.microsoft.com/office/drawing/2014/main" id="{C6C9691A-B1EC-DB83-DDC2-4B1645D8DB72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6601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841"/>
    </mc:Choice>
    <mc:Fallback xmlns="">
      <p:transition spd="slow" advTm="34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1036"/>
                </p:tgtEl>
              </p:cMediaNode>
            </p:vide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4" dur="1" fill="hold"/>
                                        <p:tgtEl>
                                          <p:spTgt spid="10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6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EF1AA5A-A286-AA4E-D573-7E8A8842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Kategorisering</a:t>
            </a:r>
          </a:p>
        </p:txBody>
      </p:sp>
      <p:pic>
        <p:nvPicPr>
          <p:cNvPr id="6" name="Bildobjekt 5">
            <a:extLst>
              <a:ext uri="{FF2B5EF4-FFF2-40B4-BE49-F238E27FC236}">
                <a16:creationId xmlns:a16="http://schemas.microsoft.com/office/drawing/2014/main" id="{3347B614-E44F-A9F8-C404-80546DBF23B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1522"/>
          <a:stretch/>
        </p:blipFill>
        <p:spPr>
          <a:xfrm>
            <a:off x="6935326" y="101542"/>
            <a:ext cx="3361762" cy="3327458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830BC744-7C64-961E-C62F-9EBC45422F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8262" y="3611456"/>
            <a:ext cx="2181525" cy="3055144"/>
          </a:xfrm>
          <a:prstGeom prst="rect">
            <a:avLst/>
          </a:prstGeom>
        </p:spPr>
      </p:pic>
      <p:pic>
        <p:nvPicPr>
          <p:cNvPr id="4" name="Bildobjekt 3" descr="En bild som visar text, skärmbild, Teckensnitt, dokument&#10;&#10;Automatiskt genererad beskrivning">
            <a:extLst>
              <a:ext uri="{FF2B5EF4-FFF2-40B4-BE49-F238E27FC236}">
                <a16:creationId xmlns:a16="http://schemas.microsoft.com/office/drawing/2014/main" id="{A1EF6036-7FDA-75F0-0362-88317E7B239B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18635"/>
          <a:stretch/>
        </p:blipFill>
        <p:spPr>
          <a:xfrm>
            <a:off x="1256832" y="1571625"/>
            <a:ext cx="4285093" cy="492125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Pil: nedåt 2">
            <a:extLst>
              <a:ext uri="{FF2B5EF4-FFF2-40B4-BE49-F238E27FC236}">
                <a16:creationId xmlns:a16="http://schemas.microsoft.com/office/drawing/2014/main" id="{A2481CC0-3D68-CC18-6888-26F4A88AA4CB}"/>
              </a:ext>
            </a:extLst>
          </p:cNvPr>
          <p:cNvSpPr/>
          <p:nvPr/>
        </p:nvSpPr>
        <p:spPr>
          <a:xfrm rot="3067090">
            <a:off x="5299609" y="1848568"/>
            <a:ext cx="484632" cy="1710129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7" name="Bild 6" descr="Stäng med hel fyllning">
            <a:extLst>
              <a:ext uri="{FF2B5EF4-FFF2-40B4-BE49-F238E27FC236}">
                <a16:creationId xmlns:a16="http://schemas.microsoft.com/office/drawing/2014/main" id="{7F073F80-12A9-C571-675C-5BCC0E5328B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39098" y="2335022"/>
            <a:ext cx="316049" cy="316049"/>
          </a:xfrm>
          <a:prstGeom prst="rect">
            <a:avLst/>
          </a:prstGeom>
        </p:spPr>
      </p:pic>
      <p:pic>
        <p:nvPicPr>
          <p:cNvPr id="11" name="Bild 10" descr="Stäng med hel fyllning">
            <a:extLst>
              <a:ext uri="{FF2B5EF4-FFF2-40B4-BE49-F238E27FC236}">
                <a16:creationId xmlns:a16="http://schemas.microsoft.com/office/drawing/2014/main" id="{F34F9393-A7F5-8292-18C6-6A04F96872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39099" y="4460019"/>
            <a:ext cx="316049" cy="316049"/>
          </a:xfrm>
          <a:prstGeom prst="rect">
            <a:avLst/>
          </a:prstGeom>
        </p:spPr>
      </p:pic>
      <p:pic>
        <p:nvPicPr>
          <p:cNvPr id="13" name="Video 12">
            <a:hlinkClick r:id="" action="ppaction://media"/>
            <a:extLst>
              <a:ext uri="{FF2B5EF4-FFF2-40B4-BE49-F238E27FC236}">
                <a16:creationId xmlns:a16="http://schemas.microsoft.com/office/drawing/2014/main" id="{11A6C815-398E-6AAA-99F6-46270302AFA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11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17" name="Bild 16" descr="Stäng med hel fyllning">
            <a:extLst>
              <a:ext uri="{FF2B5EF4-FFF2-40B4-BE49-F238E27FC236}">
                <a16:creationId xmlns:a16="http://schemas.microsoft.com/office/drawing/2014/main" id="{655125B6-D1E8-6EE3-24BA-098CE8B46C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39097" y="2759304"/>
            <a:ext cx="316049" cy="316049"/>
          </a:xfrm>
          <a:prstGeom prst="rect">
            <a:avLst/>
          </a:prstGeom>
        </p:spPr>
      </p:pic>
      <p:pic>
        <p:nvPicPr>
          <p:cNvPr id="18" name="Bild 17" descr="Stäng med hel fyllning">
            <a:extLst>
              <a:ext uri="{FF2B5EF4-FFF2-40B4-BE49-F238E27FC236}">
                <a16:creationId xmlns:a16="http://schemas.microsoft.com/office/drawing/2014/main" id="{E2E0BECA-5102-1E8F-D97F-288C9770CC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22593" y="4035737"/>
            <a:ext cx="316049" cy="316049"/>
          </a:xfrm>
          <a:prstGeom prst="rect">
            <a:avLst/>
          </a:prstGeom>
        </p:spPr>
      </p:pic>
      <p:pic>
        <p:nvPicPr>
          <p:cNvPr id="19" name="Bild 18" descr="Stäng med hel fyllning">
            <a:extLst>
              <a:ext uri="{FF2B5EF4-FFF2-40B4-BE49-F238E27FC236}">
                <a16:creationId xmlns:a16="http://schemas.microsoft.com/office/drawing/2014/main" id="{2438E57D-A224-48C8-E179-02DB7043401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09990" y="4884301"/>
            <a:ext cx="316049" cy="316049"/>
          </a:xfrm>
          <a:prstGeom prst="rect">
            <a:avLst/>
          </a:prstGeom>
        </p:spPr>
      </p:pic>
      <p:pic>
        <p:nvPicPr>
          <p:cNvPr id="20" name="Bild 19" descr="Stäng med hel fyllning">
            <a:extLst>
              <a:ext uri="{FF2B5EF4-FFF2-40B4-BE49-F238E27FC236}">
                <a16:creationId xmlns:a16="http://schemas.microsoft.com/office/drawing/2014/main" id="{653CAFC9-BE30-686E-538F-D4F418AAFC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409989" y="5078899"/>
            <a:ext cx="316049" cy="31604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5829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4043"/>
    </mc:Choice>
    <mc:Fallback>
      <p:transition spd="slow" advTm="640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5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EF1AA5A-A286-AA4E-D573-7E8A8842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Kontaktat/informerat</a:t>
            </a:r>
          </a:p>
        </p:txBody>
      </p:sp>
      <p:pic>
        <p:nvPicPr>
          <p:cNvPr id="6" name="Bildobjekt 5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153B138B-02A8-CC7B-DAB0-91095A6D28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76362" y="2925611"/>
            <a:ext cx="4405313" cy="251792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2C6FA603-85FE-B058-C990-24DA3ED6EC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53200" y="2211236"/>
            <a:ext cx="3718364" cy="3705225"/>
          </a:xfrm>
          <a:prstGeom prst="rect">
            <a:avLst/>
          </a:prstGeom>
        </p:spPr>
      </p:pic>
      <p:sp>
        <p:nvSpPr>
          <p:cNvPr id="9" name="Pil: nedåt 8">
            <a:extLst>
              <a:ext uri="{FF2B5EF4-FFF2-40B4-BE49-F238E27FC236}">
                <a16:creationId xmlns:a16="http://schemas.microsoft.com/office/drawing/2014/main" id="{C6CAFB94-AC11-99AF-D352-D153EB1FCFEF}"/>
              </a:ext>
            </a:extLst>
          </p:cNvPr>
          <p:cNvSpPr/>
          <p:nvPr/>
        </p:nvSpPr>
        <p:spPr>
          <a:xfrm rot="19579578">
            <a:off x="748284" y="2202120"/>
            <a:ext cx="484632" cy="1710129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8" name="Video 17">
            <a:hlinkClick r:id="" action="ppaction://media"/>
            <a:extLst>
              <a:ext uri="{FF2B5EF4-FFF2-40B4-BE49-F238E27FC236}">
                <a16:creationId xmlns:a16="http://schemas.microsoft.com/office/drawing/2014/main" id="{B00E55D4-7D59-31C2-FE60-8B50C744E277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8616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141"/>
    </mc:Choice>
    <mc:Fallback xmlns="">
      <p:transition spd="slow" advTm="141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EF1AA5A-A286-AA4E-D573-7E8A8842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Rapportör och mottagare</a:t>
            </a:r>
          </a:p>
        </p:txBody>
      </p:sp>
      <p:pic>
        <p:nvPicPr>
          <p:cNvPr id="9" name="Bildobjekt 8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4FBE8E60-2E70-66A4-32FD-07943CAD62F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b="6524"/>
          <a:stretch/>
        </p:blipFill>
        <p:spPr>
          <a:xfrm>
            <a:off x="2002961" y="1432367"/>
            <a:ext cx="4234627" cy="517153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Ellips 9">
            <a:extLst>
              <a:ext uri="{FF2B5EF4-FFF2-40B4-BE49-F238E27FC236}">
                <a16:creationId xmlns:a16="http://schemas.microsoft.com/office/drawing/2014/main" id="{01A1C5DA-3043-E52B-1B10-796661DC34D2}"/>
              </a:ext>
            </a:extLst>
          </p:cNvPr>
          <p:cNvSpPr/>
          <p:nvPr/>
        </p:nvSpPr>
        <p:spPr>
          <a:xfrm>
            <a:off x="3307405" y="5689497"/>
            <a:ext cx="1799616" cy="914400"/>
          </a:xfrm>
          <a:prstGeom prst="ellipse">
            <a:avLst/>
          </a:prstGeom>
          <a:noFill/>
          <a:ln w="22225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il: nedåt 10">
            <a:extLst>
              <a:ext uri="{FF2B5EF4-FFF2-40B4-BE49-F238E27FC236}">
                <a16:creationId xmlns:a16="http://schemas.microsoft.com/office/drawing/2014/main" id="{4F251CA4-F59B-5E2C-19A1-67A12F6DF878}"/>
              </a:ext>
            </a:extLst>
          </p:cNvPr>
          <p:cNvSpPr/>
          <p:nvPr/>
        </p:nvSpPr>
        <p:spPr>
          <a:xfrm rot="3466946">
            <a:off x="4864705" y="1917739"/>
            <a:ext cx="484632" cy="1710129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2" name="Pil: nedåt 11">
            <a:extLst>
              <a:ext uri="{FF2B5EF4-FFF2-40B4-BE49-F238E27FC236}">
                <a16:creationId xmlns:a16="http://schemas.microsoft.com/office/drawing/2014/main" id="{9BA9C4D9-EAC2-3CE1-6AF0-E1B4F18E1467}"/>
              </a:ext>
            </a:extLst>
          </p:cNvPr>
          <p:cNvSpPr/>
          <p:nvPr/>
        </p:nvSpPr>
        <p:spPr>
          <a:xfrm rot="3067090">
            <a:off x="5587473" y="3725222"/>
            <a:ext cx="484632" cy="1710129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3" name="Bildobjekt 2">
            <a:extLst>
              <a:ext uri="{FF2B5EF4-FFF2-40B4-BE49-F238E27FC236}">
                <a16:creationId xmlns:a16="http://schemas.microsoft.com/office/drawing/2014/main" id="{BB4FD15B-F162-266A-F398-C6B09BCE3BA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40613" y="2177538"/>
            <a:ext cx="2012155" cy="2502924"/>
          </a:xfrm>
          <a:prstGeom prst="rect">
            <a:avLst/>
          </a:prstGeom>
        </p:spPr>
      </p:pic>
      <p:pic>
        <p:nvPicPr>
          <p:cNvPr id="22" name="Video 21">
            <a:hlinkClick r:id="" action="ppaction://media"/>
            <a:extLst>
              <a:ext uri="{FF2B5EF4-FFF2-40B4-BE49-F238E27FC236}">
                <a16:creationId xmlns:a16="http://schemas.microsoft.com/office/drawing/2014/main" id="{80C69B42-F170-D8FA-44E7-0F294F6F07A1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6405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01"/>
    </mc:Choice>
    <mc:Fallback xmlns="">
      <p:transition spd="slow" advTm="5130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F5F85B-2A66-BDBF-D71E-007D2B8221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6CDD38B2-A545-DD0C-EC6A-68F2F49767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4875" y="24130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sv-SE" sz="6000" dirty="0"/>
              <a:t>Lycka till!</a:t>
            </a:r>
          </a:p>
        </p:txBody>
      </p:sp>
      <p:pic>
        <p:nvPicPr>
          <p:cNvPr id="7" name="Video 6">
            <a:hlinkClick r:id="" action="ppaction://media"/>
            <a:extLst>
              <a:ext uri="{FF2B5EF4-FFF2-40B4-BE49-F238E27FC236}">
                <a16:creationId xmlns:a16="http://schemas.microsoft.com/office/drawing/2014/main" id="{F05B8EC8-2693-8794-FE31-87A6214C34C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5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23263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628"/>
    </mc:Choice>
    <mc:Fallback xmlns="">
      <p:transition spd="slow" advTm="66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C0DF7EAD-F12B-037E-B676-8AB3AAB1F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Registrera en avvikelse</a:t>
            </a:r>
          </a:p>
        </p:txBody>
      </p:sp>
      <p:pic>
        <p:nvPicPr>
          <p:cNvPr id="24" name="Video 23">
            <a:hlinkClick r:id="" action="ppaction://media"/>
            <a:extLst>
              <a:ext uri="{FF2B5EF4-FFF2-40B4-BE49-F238E27FC236}">
                <a16:creationId xmlns:a16="http://schemas.microsoft.com/office/drawing/2014/main" id="{7F0A1966-6BFC-866A-CB26-26B1866529F9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6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2" name="Bildobjekt 1" descr="En bild som visar klädsel, axel, topp, Träningströja&#10;&#10;AI-genererat innehåll kan vara felaktigt.">
            <a:extLst>
              <a:ext uri="{FF2B5EF4-FFF2-40B4-BE49-F238E27FC236}">
                <a16:creationId xmlns:a16="http://schemas.microsoft.com/office/drawing/2014/main" id="{746EE54B-BE53-BF48-3612-E7CD9D80D6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9115" y="2105025"/>
            <a:ext cx="2752725" cy="2647950"/>
          </a:xfrm>
          <a:prstGeom prst="rect">
            <a:avLst/>
          </a:prstGeom>
        </p:spPr>
      </p:pic>
      <p:pic>
        <p:nvPicPr>
          <p:cNvPr id="3" name="Bildobjekt 2" descr="En bild som visar person, rum, sjukhusrum, scen&#10;&#10;AI-genererat innehåll kan vara felaktigt.">
            <a:extLst>
              <a:ext uri="{FF2B5EF4-FFF2-40B4-BE49-F238E27FC236}">
                <a16:creationId xmlns:a16="http://schemas.microsoft.com/office/drawing/2014/main" id="{78830598-D4D4-E559-7BDB-08801ACF15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54927" y="1993106"/>
            <a:ext cx="2943225" cy="3657600"/>
          </a:xfrm>
          <a:prstGeom prst="rect">
            <a:avLst/>
          </a:prstGeom>
        </p:spPr>
      </p:pic>
      <p:pic>
        <p:nvPicPr>
          <p:cNvPr id="8" name="Bildobjekt 7">
            <a:extLst>
              <a:ext uri="{FF2B5EF4-FFF2-40B4-BE49-F238E27FC236}">
                <a16:creationId xmlns:a16="http://schemas.microsoft.com/office/drawing/2014/main" id="{697DF2CE-441E-6744-3F55-6A84841BB3D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0875" y="1852612"/>
            <a:ext cx="4950895" cy="3733462"/>
          </a:xfrm>
          <a:prstGeom prst="rect">
            <a:avLst/>
          </a:prstGeom>
        </p:spPr>
      </p:pic>
      <p:pic>
        <p:nvPicPr>
          <p:cNvPr id="10" name="Bildobjekt 9">
            <a:extLst>
              <a:ext uri="{FF2B5EF4-FFF2-40B4-BE49-F238E27FC236}">
                <a16:creationId xmlns:a16="http://schemas.microsoft.com/office/drawing/2014/main" id="{6BAB6A73-5FE9-C0BA-EAA0-18AB4EF784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5291" y="1804987"/>
            <a:ext cx="2776139" cy="4033838"/>
          </a:xfrm>
          <a:prstGeom prst="rect">
            <a:avLst/>
          </a:prstGeom>
        </p:spPr>
      </p:pic>
      <p:pic>
        <p:nvPicPr>
          <p:cNvPr id="1026" name="Picture 2" descr="Biljard, Mediciner, Tabletter, Dos, Rx">
            <a:extLst>
              <a:ext uri="{FF2B5EF4-FFF2-40B4-BE49-F238E27FC236}">
                <a16:creationId xmlns:a16="http://schemas.microsoft.com/office/drawing/2014/main" id="{1AC97582-9858-06BA-60A1-96DD30FFBD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390650"/>
            <a:ext cx="609600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Nyckel, Slott, Säkerhet, Metall, 3D">
            <a:extLst>
              <a:ext uri="{FF2B5EF4-FFF2-40B4-BE49-F238E27FC236}">
                <a16:creationId xmlns:a16="http://schemas.microsoft.com/office/drawing/2014/main" id="{40FD5992-6F26-3F4B-AD3A-8F9885C544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4929" y="2500739"/>
            <a:ext cx="4291840" cy="24141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Bildobjekt 17">
            <a:extLst>
              <a:ext uri="{FF2B5EF4-FFF2-40B4-BE49-F238E27FC236}">
                <a16:creationId xmlns:a16="http://schemas.microsoft.com/office/drawing/2014/main" id="{05A87A0F-6888-BE07-2FEC-A7C84D8E4F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56774" y="2070666"/>
            <a:ext cx="3756249" cy="3429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6965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256"/>
    </mc:Choice>
    <mc:Fallback xmlns="">
      <p:transition spd="slow" advTm="862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7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2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FA0E6F-7897-BAC4-D50F-C76207F7CC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8D7B06A5-CF16-CDA4-CBC7-88337EE7A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Att registrera en avvikelse i telefonen</a:t>
            </a:r>
          </a:p>
        </p:txBody>
      </p:sp>
      <p:pic>
        <p:nvPicPr>
          <p:cNvPr id="9" name="Bildobjekt 8" descr="En bild som visar text, skärmbild, Mätinstrument, cirkel&#10;&#10;Automatiskt genererad beskrivning">
            <a:extLst>
              <a:ext uri="{FF2B5EF4-FFF2-40B4-BE49-F238E27FC236}">
                <a16:creationId xmlns:a16="http://schemas.microsoft.com/office/drawing/2014/main" id="{998526C0-5744-2B46-4FF8-F739D61B1F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9536" y="1877211"/>
            <a:ext cx="3411539" cy="3790950"/>
          </a:xfrm>
          <a:prstGeom prst="rect">
            <a:avLst/>
          </a:prstGeom>
        </p:spPr>
      </p:pic>
      <p:sp>
        <p:nvSpPr>
          <p:cNvPr id="12" name="Pil: nedåt 11">
            <a:extLst>
              <a:ext uri="{FF2B5EF4-FFF2-40B4-BE49-F238E27FC236}">
                <a16:creationId xmlns:a16="http://schemas.microsoft.com/office/drawing/2014/main" id="{EB251A4B-22E0-268D-3EED-498F1E8BA6E1}"/>
              </a:ext>
            </a:extLst>
          </p:cNvPr>
          <p:cNvSpPr/>
          <p:nvPr/>
        </p:nvSpPr>
        <p:spPr>
          <a:xfrm rot="3067090">
            <a:off x="5226461" y="3642989"/>
            <a:ext cx="484632" cy="1710129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Pil: nedåt 12">
            <a:extLst>
              <a:ext uri="{FF2B5EF4-FFF2-40B4-BE49-F238E27FC236}">
                <a16:creationId xmlns:a16="http://schemas.microsoft.com/office/drawing/2014/main" id="{6DB97092-D1ED-0C7D-11BC-C99BDC206926}"/>
              </a:ext>
            </a:extLst>
          </p:cNvPr>
          <p:cNvSpPr/>
          <p:nvPr/>
        </p:nvSpPr>
        <p:spPr>
          <a:xfrm rot="3067090">
            <a:off x="4071537" y="2667948"/>
            <a:ext cx="484632" cy="1710129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5" name="textruta 14">
            <a:extLst>
              <a:ext uri="{FF2B5EF4-FFF2-40B4-BE49-F238E27FC236}">
                <a16:creationId xmlns:a16="http://schemas.microsoft.com/office/drawing/2014/main" id="{FA072EC8-746B-AA03-641D-E58FB3ECD84A}"/>
              </a:ext>
            </a:extLst>
          </p:cNvPr>
          <p:cNvSpPr txBox="1"/>
          <p:nvPr/>
        </p:nvSpPr>
        <p:spPr>
          <a:xfrm>
            <a:off x="6867525" y="3153681"/>
            <a:ext cx="29432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sv-SE" dirty="0">
                <a:solidFill>
                  <a:schemeClr val="accent1"/>
                </a:solidFill>
              </a:rPr>
              <a:t>falkenberg.digitalfox.se/ny </a:t>
            </a:r>
          </a:p>
        </p:txBody>
      </p:sp>
      <p:pic>
        <p:nvPicPr>
          <p:cNvPr id="21" name="Video 20">
            <a:hlinkClick r:id="" action="ppaction://media"/>
            <a:extLst>
              <a:ext uri="{FF2B5EF4-FFF2-40B4-BE49-F238E27FC236}">
                <a16:creationId xmlns:a16="http://schemas.microsoft.com/office/drawing/2014/main" id="{7FAEFF70-902A-9819-C4B8-078CD959B02A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7524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683"/>
    </mc:Choice>
    <mc:Fallback xmlns="">
      <p:transition spd="slow" advTm="336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5" fill="hold" display="0">
                  <p:stCondLst>
                    <p:cond delay="indefinite"/>
                  </p:stCondLst>
                </p:cTn>
                <p:tgtEl>
                  <p:spTgt spid="21"/>
                </p:tgtEl>
              </p:cMediaNode>
            </p:vide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ubrik 4">
            <a:extLst>
              <a:ext uri="{FF2B5EF4-FFF2-40B4-BE49-F238E27FC236}">
                <a16:creationId xmlns:a16="http://schemas.microsoft.com/office/drawing/2014/main" id="{1477A6C3-8F0C-F951-CB75-AB75773DD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Att registrera en avvikelse i telefonen</a:t>
            </a:r>
          </a:p>
        </p:txBody>
      </p:sp>
      <p:pic>
        <p:nvPicPr>
          <p:cNvPr id="8" name="Platshållare för innehåll 7" descr="En bild som visar text, skärmbild, Mätinstrument, cirkel&#10;&#10;Automatiskt genererad beskrivning">
            <a:extLst>
              <a:ext uri="{FF2B5EF4-FFF2-40B4-BE49-F238E27FC236}">
                <a16:creationId xmlns:a16="http://schemas.microsoft.com/office/drawing/2014/main" id="{6B0D1C00-74CD-E54A-4B60-636D758A96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377720" y="1911350"/>
            <a:ext cx="3607259" cy="4008438"/>
          </a:xfrm>
          <a:prstGeom prst="rect">
            <a:avLst/>
          </a:prstGeom>
        </p:spPr>
      </p:pic>
      <p:sp>
        <p:nvSpPr>
          <p:cNvPr id="9" name="Pil: nedåt 8">
            <a:extLst>
              <a:ext uri="{FF2B5EF4-FFF2-40B4-BE49-F238E27FC236}">
                <a16:creationId xmlns:a16="http://schemas.microsoft.com/office/drawing/2014/main" id="{E5DBB64D-0C94-23D7-44B0-FCCDC8E86D9E}"/>
              </a:ext>
            </a:extLst>
          </p:cNvPr>
          <p:cNvSpPr/>
          <p:nvPr/>
        </p:nvSpPr>
        <p:spPr>
          <a:xfrm rot="3067090">
            <a:off x="5035961" y="3881123"/>
            <a:ext cx="484632" cy="1710129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1" name="Bildobjekt 10" descr="En bild som visar text, skärmbild&#10;&#10;Automatiskt genererad beskrivning">
            <a:extLst>
              <a:ext uri="{FF2B5EF4-FFF2-40B4-BE49-F238E27FC236}">
                <a16:creationId xmlns:a16="http://schemas.microsoft.com/office/drawing/2014/main" id="{6C486FAD-EA5A-8D3B-5C79-14885304486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72741" y="1347788"/>
            <a:ext cx="2913133" cy="4572000"/>
          </a:xfrm>
          <a:prstGeom prst="rect">
            <a:avLst/>
          </a:prstGeom>
        </p:spPr>
      </p:pic>
      <p:pic>
        <p:nvPicPr>
          <p:cNvPr id="14" name="Video 13">
            <a:hlinkClick r:id="" action="ppaction://media"/>
            <a:extLst>
              <a:ext uri="{FF2B5EF4-FFF2-40B4-BE49-F238E27FC236}">
                <a16:creationId xmlns:a16="http://schemas.microsoft.com/office/drawing/2014/main" id="{5C38E9FC-0318-B0F6-B2AD-2E800216BCF0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8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830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087"/>
    </mc:Choice>
    <mc:Fallback xmlns="">
      <p:transition spd="slow" advTm="1308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EF1AA5A-A286-AA4E-D573-7E8A8842A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3"/>
            <a:ext cx="10515600" cy="5602538"/>
          </a:xfrm>
        </p:spPr>
        <p:txBody>
          <a:bodyPr>
            <a:normAutofit/>
          </a:bodyPr>
          <a:lstStyle/>
          <a:p>
            <a:r>
              <a:rPr lang="sv-SE" dirty="0"/>
              <a:t>Enskild eller grupp</a:t>
            </a: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br>
              <a:rPr lang="sv-SE" dirty="0"/>
            </a:br>
            <a:endParaRPr lang="sv-SE" dirty="0"/>
          </a:p>
        </p:txBody>
      </p:sp>
      <p:sp>
        <p:nvSpPr>
          <p:cNvPr id="8" name="textruta 7">
            <a:extLst>
              <a:ext uri="{FF2B5EF4-FFF2-40B4-BE49-F238E27FC236}">
                <a16:creationId xmlns:a16="http://schemas.microsoft.com/office/drawing/2014/main" id="{CF9A6B53-D759-35BA-921D-ED81D94DDC90}"/>
              </a:ext>
            </a:extLst>
          </p:cNvPr>
          <p:cNvSpPr txBox="1"/>
          <p:nvPr/>
        </p:nvSpPr>
        <p:spPr>
          <a:xfrm>
            <a:off x="838200" y="4933950"/>
            <a:ext cx="301877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v-SE" sz="4400" b="1" dirty="0">
                <a:latin typeface="Montserrat ExtraBold" panose="00000900000000000000" pitchFamily="2" charset="0"/>
              </a:rPr>
              <a:t>Lex Sarah</a:t>
            </a:r>
          </a:p>
        </p:txBody>
      </p:sp>
      <p:pic>
        <p:nvPicPr>
          <p:cNvPr id="12" name="Bildobjekt 11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DFAD689A-F1CB-9EA7-8785-54C9AA4ACF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18259" y="1692848"/>
            <a:ext cx="4894237" cy="4690121"/>
          </a:xfrm>
          <a:prstGeom prst="rect">
            <a:avLst/>
          </a:prstGeom>
          <a:ln>
            <a:solidFill>
              <a:schemeClr val="accent4">
                <a:shade val="15000"/>
              </a:schemeClr>
            </a:solidFill>
          </a:ln>
        </p:spPr>
      </p:pic>
      <p:sp>
        <p:nvSpPr>
          <p:cNvPr id="5" name="Pil: nedåt 4">
            <a:extLst>
              <a:ext uri="{FF2B5EF4-FFF2-40B4-BE49-F238E27FC236}">
                <a16:creationId xmlns:a16="http://schemas.microsoft.com/office/drawing/2014/main" id="{46EC636F-C119-DE7C-92C4-B97E0ED045E6}"/>
              </a:ext>
            </a:extLst>
          </p:cNvPr>
          <p:cNvSpPr/>
          <p:nvPr/>
        </p:nvSpPr>
        <p:spPr>
          <a:xfrm rot="17067616">
            <a:off x="3329409" y="4101804"/>
            <a:ext cx="484632" cy="1710129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5" name="Video 24">
            <a:hlinkClick r:id="" action="ppaction://media"/>
            <a:extLst>
              <a:ext uri="{FF2B5EF4-FFF2-40B4-BE49-F238E27FC236}">
                <a16:creationId xmlns:a16="http://schemas.microsoft.com/office/drawing/2014/main" id="{32C44324-9F55-ED3A-A117-DD60AAF74B38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7" name="Bildobjekt 6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7EFA30C5-FA84-FEE9-6ACC-544344494C7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34355" y="1642735"/>
            <a:ext cx="4662046" cy="4850140"/>
          </a:xfrm>
          <a:prstGeom prst="rect">
            <a:avLst/>
          </a:prstGeom>
          <a:ln>
            <a:solidFill>
              <a:schemeClr val="accent4">
                <a:shade val="15000"/>
              </a:schemeClr>
            </a:solidFill>
          </a:ln>
        </p:spPr>
      </p:pic>
      <p:sp>
        <p:nvSpPr>
          <p:cNvPr id="9" name="Pil: nedåt 8">
            <a:extLst>
              <a:ext uri="{FF2B5EF4-FFF2-40B4-BE49-F238E27FC236}">
                <a16:creationId xmlns:a16="http://schemas.microsoft.com/office/drawing/2014/main" id="{4687FBF1-A3AC-C87A-A695-009B211C2E42}"/>
              </a:ext>
            </a:extLst>
          </p:cNvPr>
          <p:cNvSpPr/>
          <p:nvPr/>
        </p:nvSpPr>
        <p:spPr>
          <a:xfrm rot="18960267">
            <a:off x="3486241" y="1465310"/>
            <a:ext cx="484632" cy="2796666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0" name="Pil: nedåt 9">
            <a:extLst>
              <a:ext uri="{FF2B5EF4-FFF2-40B4-BE49-F238E27FC236}">
                <a16:creationId xmlns:a16="http://schemas.microsoft.com/office/drawing/2014/main" id="{3A2E7489-094E-9315-B277-204E42E48D8A}"/>
              </a:ext>
            </a:extLst>
          </p:cNvPr>
          <p:cNvSpPr/>
          <p:nvPr/>
        </p:nvSpPr>
        <p:spPr>
          <a:xfrm rot="4674855">
            <a:off x="6969334" y="2311328"/>
            <a:ext cx="484632" cy="1710129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3" name="Pil: nedåt 12">
            <a:extLst>
              <a:ext uri="{FF2B5EF4-FFF2-40B4-BE49-F238E27FC236}">
                <a16:creationId xmlns:a16="http://schemas.microsoft.com/office/drawing/2014/main" id="{562CDF1B-C947-51D5-5251-E9851A121F14}"/>
              </a:ext>
            </a:extLst>
          </p:cNvPr>
          <p:cNvSpPr/>
          <p:nvPr/>
        </p:nvSpPr>
        <p:spPr>
          <a:xfrm rot="2459467">
            <a:off x="5853684" y="2008578"/>
            <a:ext cx="484632" cy="1710129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4" name="Pil: nedåt 13">
            <a:extLst>
              <a:ext uri="{FF2B5EF4-FFF2-40B4-BE49-F238E27FC236}">
                <a16:creationId xmlns:a16="http://schemas.microsoft.com/office/drawing/2014/main" id="{7D5F71D4-BBE2-30CD-6E49-33C4D9BE45CC}"/>
              </a:ext>
            </a:extLst>
          </p:cNvPr>
          <p:cNvSpPr/>
          <p:nvPr/>
        </p:nvSpPr>
        <p:spPr>
          <a:xfrm rot="2083685">
            <a:off x="8904163" y="2371950"/>
            <a:ext cx="484632" cy="1710129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654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22"/>
    </mc:Choice>
    <mc:Fallback xmlns="">
      <p:transition spd="slow" advTm="380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51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5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5" grpId="0" animBg="1"/>
      <p:bldP spid="9" grpId="0" animBg="1"/>
      <p:bldP spid="9" grpId="2" animBg="1"/>
      <p:bldP spid="10" grpId="0" animBg="1"/>
      <p:bldP spid="10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EF1AA5A-A286-AA4E-D573-7E8A8842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Händelsebeskrivning</a:t>
            </a:r>
          </a:p>
        </p:txBody>
      </p:sp>
      <p:pic>
        <p:nvPicPr>
          <p:cNvPr id="9" name="Platshållare för innehåll 8" descr="En bild som visar text, skärmbild, Teckensnitt&#10;&#10;Automatiskt genererad beskrivning">
            <a:extLst>
              <a:ext uri="{FF2B5EF4-FFF2-40B4-BE49-F238E27FC236}">
                <a16:creationId xmlns:a16="http://schemas.microsoft.com/office/drawing/2014/main" id="{60D34D66-286B-9DF5-45F3-BBF0C7C8C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1819184" y="1438275"/>
            <a:ext cx="3377036" cy="5054600"/>
          </a:xfrm>
          <a:ln>
            <a:solidFill>
              <a:schemeClr val="accent4">
                <a:shade val="15000"/>
              </a:schemeClr>
            </a:solidFill>
          </a:ln>
        </p:spPr>
      </p:pic>
      <p:sp>
        <p:nvSpPr>
          <p:cNvPr id="10" name="Pil: nedåt 9">
            <a:extLst>
              <a:ext uri="{FF2B5EF4-FFF2-40B4-BE49-F238E27FC236}">
                <a16:creationId xmlns:a16="http://schemas.microsoft.com/office/drawing/2014/main" id="{28B04396-56FD-C1D8-598B-A7C1964C4FE9}"/>
              </a:ext>
            </a:extLst>
          </p:cNvPr>
          <p:cNvSpPr/>
          <p:nvPr/>
        </p:nvSpPr>
        <p:spPr>
          <a:xfrm rot="3067090">
            <a:off x="5387449" y="1458272"/>
            <a:ext cx="484632" cy="1710129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11" name="Pil: nedåt 10">
            <a:extLst>
              <a:ext uri="{FF2B5EF4-FFF2-40B4-BE49-F238E27FC236}">
                <a16:creationId xmlns:a16="http://schemas.microsoft.com/office/drawing/2014/main" id="{AF8295E8-278C-1A5D-351D-4E1D2B5D7C77}"/>
              </a:ext>
            </a:extLst>
          </p:cNvPr>
          <p:cNvSpPr/>
          <p:nvPr/>
        </p:nvSpPr>
        <p:spPr>
          <a:xfrm rot="3067090">
            <a:off x="5244573" y="4258622"/>
            <a:ext cx="484632" cy="1710129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3" name="Bildobjekt 12">
            <a:extLst>
              <a:ext uri="{FF2B5EF4-FFF2-40B4-BE49-F238E27FC236}">
                <a16:creationId xmlns:a16="http://schemas.microsoft.com/office/drawing/2014/main" id="{A9E787B5-C6EF-EA02-2F13-F09207C5DFC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20050" y="1270348"/>
            <a:ext cx="1905000" cy="2085975"/>
          </a:xfrm>
          <a:prstGeom prst="rect">
            <a:avLst/>
          </a:prstGeom>
        </p:spPr>
      </p:pic>
      <p:pic>
        <p:nvPicPr>
          <p:cNvPr id="14" name="Bildobjekt 13">
            <a:extLst>
              <a:ext uri="{FF2B5EF4-FFF2-40B4-BE49-F238E27FC236}">
                <a16:creationId xmlns:a16="http://schemas.microsoft.com/office/drawing/2014/main" id="{D5CA86C2-FBA2-5875-7EA8-9208B7DCB1C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37763" y="3828231"/>
            <a:ext cx="3053937" cy="2388150"/>
          </a:xfrm>
          <a:prstGeom prst="rect">
            <a:avLst/>
          </a:prstGeom>
        </p:spPr>
      </p:pic>
      <p:pic>
        <p:nvPicPr>
          <p:cNvPr id="4" name="Video 3">
            <a:hlinkClick r:id="" action="ppaction://media"/>
            <a:extLst>
              <a:ext uri="{FF2B5EF4-FFF2-40B4-BE49-F238E27FC236}">
                <a16:creationId xmlns:a16="http://schemas.microsoft.com/office/drawing/2014/main" id="{8024B94B-0996-EA33-0BB9-5234271AF14E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9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128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092"/>
    </mc:Choice>
    <mc:Fallback xmlns="">
      <p:transition spd="slow" advTm="34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EF1AA5A-A286-AA4E-D573-7E8A8842A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652"/>
            <a:ext cx="10515600" cy="1325563"/>
          </a:xfrm>
        </p:spPr>
        <p:txBody>
          <a:bodyPr/>
          <a:lstStyle/>
          <a:p>
            <a:r>
              <a:rPr lang="sv-SE" dirty="0"/>
              <a:t>Välj plats</a:t>
            </a:r>
          </a:p>
        </p:txBody>
      </p:sp>
      <p:pic>
        <p:nvPicPr>
          <p:cNvPr id="12" name="Bildobjekt 11">
            <a:extLst>
              <a:ext uri="{FF2B5EF4-FFF2-40B4-BE49-F238E27FC236}">
                <a16:creationId xmlns:a16="http://schemas.microsoft.com/office/drawing/2014/main" id="{601F8B5F-1E9B-A43E-B299-C597BF01D5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13470" y="1144755"/>
            <a:ext cx="2352675" cy="1885950"/>
          </a:xfrm>
          <a:prstGeom prst="rect">
            <a:avLst/>
          </a:prstGeom>
        </p:spPr>
      </p:pic>
      <p:pic>
        <p:nvPicPr>
          <p:cNvPr id="80" name="Video 79">
            <a:hlinkClick r:id="" action="ppaction://media"/>
            <a:extLst>
              <a:ext uri="{FF2B5EF4-FFF2-40B4-BE49-F238E27FC236}">
                <a16:creationId xmlns:a16="http://schemas.microsoft.com/office/drawing/2014/main" id="{C06E5F9B-8337-3951-52BE-6FF1713A7C96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22" name="Platshållare för innehåll 21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D322617E-CB24-0020-3E17-1DCBF2196F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3187016" y="1537372"/>
            <a:ext cx="3613287" cy="4008438"/>
          </a:xfrm>
          <a:ln>
            <a:solidFill>
              <a:schemeClr val="accent4">
                <a:shade val="15000"/>
              </a:schemeClr>
            </a:solidFill>
          </a:ln>
        </p:spPr>
      </p:pic>
      <p:sp>
        <p:nvSpPr>
          <p:cNvPr id="24" name="Pil: nedåt 23">
            <a:extLst>
              <a:ext uri="{FF2B5EF4-FFF2-40B4-BE49-F238E27FC236}">
                <a16:creationId xmlns:a16="http://schemas.microsoft.com/office/drawing/2014/main" id="{9D7E132F-ACB3-CA8F-8A3C-4F6E5925D359}"/>
              </a:ext>
            </a:extLst>
          </p:cNvPr>
          <p:cNvSpPr/>
          <p:nvPr/>
        </p:nvSpPr>
        <p:spPr>
          <a:xfrm rot="3067090">
            <a:off x="6373012" y="3863239"/>
            <a:ext cx="484632" cy="1710129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28" name="Bildobjekt 27" descr="En bild som visar text, skärmbild, Teckensnitt, nummer&#10;&#10;Automatiskt genererad beskrivning">
            <a:extLst>
              <a:ext uri="{FF2B5EF4-FFF2-40B4-BE49-F238E27FC236}">
                <a16:creationId xmlns:a16="http://schemas.microsoft.com/office/drawing/2014/main" id="{3DB7BE6E-FF7A-EDC8-9408-7EF0635C12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50910" y="1312190"/>
            <a:ext cx="4085498" cy="4990442"/>
          </a:xfrm>
          <a:prstGeom prst="rect">
            <a:avLst/>
          </a:prstGeom>
          <a:ln>
            <a:solidFill>
              <a:schemeClr val="accent4">
                <a:shade val="15000"/>
              </a:schemeClr>
            </a:solidFill>
          </a:ln>
        </p:spPr>
      </p:pic>
      <p:sp>
        <p:nvSpPr>
          <p:cNvPr id="29" name="Pil: nedåt 28">
            <a:extLst>
              <a:ext uri="{FF2B5EF4-FFF2-40B4-BE49-F238E27FC236}">
                <a16:creationId xmlns:a16="http://schemas.microsoft.com/office/drawing/2014/main" id="{018602C3-BD7E-3A92-6863-AB4659BB2505}"/>
              </a:ext>
            </a:extLst>
          </p:cNvPr>
          <p:cNvSpPr/>
          <p:nvPr/>
        </p:nvSpPr>
        <p:spPr>
          <a:xfrm rot="3067090">
            <a:off x="6258337" y="591860"/>
            <a:ext cx="484632" cy="1710129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0" name="Pil: nedåt 29">
            <a:extLst>
              <a:ext uri="{FF2B5EF4-FFF2-40B4-BE49-F238E27FC236}">
                <a16:creationId xmlns:a16="http://schemas.microsoft.com/office/drawing/2014/main" id="{27E9F114-9E48-A5FB-DA97-A0C2C6EA09A4}"/>
              </a:ext>
            </a:extLst>
          </p:cNvPr>
          <p:cNvSpPr/>
          <p:nvPr/>
        </p:nvSpPr>
        <p:spPr>
          <a:xfrm rot="3067090">
            <a:off x="6526361" y="2196269"/>
            <a:ext cx="484632" cy="1710129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31" name="Pil: nedåt 30">
            <a:extLst>
              <a:ext uri="{FF2B5EF4-FFF2-40B4-BE49-F238E27FC236}">
                <a16:creationId xmlns:a16="http://schemas.microsoft.com/office/drawing/2014/main" id="{AB3CE174-D0EF-F28D-3B29-3443986CFD63}"/>
              </a:ext>
            </a:extLst>
          </p:cNvPr>
          <p:cNvSpPr/>
          <p:nvPr/>
        </p:nvSpPr>
        <p:spPr>
          <a:xfrm rot="3067090">
            <a:off x="6146846" y="3055168"/>
            <a:ext cx="484632" cy="1710129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580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37"/>
    </mc:Choice>
    <mc:Fallback xmlns="">
      <p:transition spd="slow" advTm="463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1" fill="hold" display="0">
                  <p:stCondLst>
                    <p:cond delay="indefinite"/>
                  </p:stCondLst>
                </p:cTn>
                <p:tgtEl>
                  <p:spTgt spid="80"/>
                </p:tgtEl>
              </p:cMediaNode>
            </p:vide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8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</p:childTnLst>
        </p:cTn>
      </p:par>
    </p:tnLst>
    <p:bldLst>
      <p:bldP spid="24" grpId="0" animBg="1"/>
      <p:bldP spid="29" grpId="0" animBg="1"/>
      <p:bldP spid="29" grpId="2" animBg="1"/>
      <p:bldP spid="30" grpId="0" animBg="1"/>
      <p:bldP spid="31" grpId="0" animBg="1"/>
      <p:bldP spid="31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EF1AA5A-A286-AA4E-D573-7E8A8842A0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73652"/>
            <a:ext cx="10515600" cy="1325563"/>
          </a:xfrm>
        </p:spPr>
        <p:txBody>
          <a:bodyPr/>
          <a:lstStyle/>
          <a:p>
            <a:r>
              <a:rPr lang="sv-SE" dirty="0"/>
              <a:t>Välj rapportörens arbetsplats</a:t>
            </a:r>
          </a:p>
        </p:txBody>
      </p:sp>
      <p:pic>
        <p:nvPicPr>
          <p:cNvPr id="14" name="Bildobjekt 13">
            <a:extLst>
              <a:ext uri="{FF2B5EF4-FFF2-40B4-BE49-F238E27FC236}">
                <a16:creationId xmlns:a16="http://schemas.microsoft.com/office/drawing/2014/main" id="{EF38FB56-6F47-F52A-1DA0-9E53AADBEE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0976" y="3557958"/>
            <a:ext cx="2012155" cy="2502924"/>
          </a:xfrm>
          <a:prstGeom prst="rect">
            <a:avLst/>
          </a:prstGeom>
        </p:spPr>
      </p:pic>
      <p:pic>
        <p:nvPicPr>
          <p:cNvPr id="27" name="Video 26">
            <a:hlinkClick r:id="" action="ppaction://media"/>
            <a:extLst>
              <a:ext uri="{FF2B5EF4-FFF2-40B4-BE49-F238E27FC236}">
                <a16:creationId xmlns:a16="http://schemas.microsoft.com/office/drawing/2014/main" id="{F769F377-AAB4-71B2-8146-B571FB1B3485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  <p:pic>
        <p:nvPicPr>
          <p:cNvPr id="7" name="Bildobjekt 6" descr="En bild som visar text, skärmbild, Teckensnitt, programvara&#10;&#10;Automatiskt genererad beskrivning">
            <a:extLst>
              <a:ext uri="{FF2B5EF4-FFF2-40B4-BE49-F238E27FC236}">
                <a16:creationId xmlns:a16="http://schemas.microsoft.com/office/drawing/2014/main" id="{F1251959-C9DF-8180-8C3F-EAB74A29B1C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556765" y="1452289"/>
            <a:ext cx="3812817" cy="4808892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25" name="Pil: nedåt 24">
            <a:extLst>
              <a:ext uri="{FF2B5EF4-FFF2-40B4-BE49-F238E27FC236}">
                <a16:creationId xmlns:a16="http://schemas.microsoft.com/office/drawing/2014/main" id="{526AA9E5-84EC-2BD8-3D1B-FC98401B6A32}"/>
              </a:ext>
            </a:extLst>
          </p:cNvPr>
          <p:cNvSpPr/>
          <p:nvPr/>
        </p:nvSpPr>
        <p:spPr>
          <a:xfrm rot="3067090">
            <a:off x="6630474" y="796608"/>
            <a:ext cx="484632" cy="1710129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26" name="Pil: nedåt 25">
            <a:extLst>
              <a:ext uri="{FF2B5EF4-FFF2-40B4-BE49-F238E27FC236}">
                <a16:creationId xmlns:a16="http://schemas.microsoft.com/office/drawing/2014/main" id="{F26E6969-F470-E28C-642B-3395DC40C745}"/>
              </a:ext>
            </a:extLst>
          </p:cNvPr>
          <p:cNvSpPr/>
          <p:nvPr/>
        </p:nvSpPr>
        <p:spPr>
          <a:xfrm rot="3067090">
            <a:off x="6397188" y="2808522"/>
            <a:ext cx="484632" cy="1710129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2220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42"/>
    </mc:Choice>
    <mc:Fallback xmlns="">
      <p:transition spd="slow" advTm="1844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EF1AA5A-A286-AA4E-D573-7E8A8842A0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 dirty="0"/>
              <a:t>Tidpunkt för händelsen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133E16B7-FE90-3E6A-16B1-85ADF1DCCC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" y="2400300"/>
            <a:ext cx="10896600" cy="205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il: nedåt 3">
            <a:extLst>
              <a:ext uri="{FF2B5EF4-FFF2-40B4-BE49-F238E27FC236}">
                <a16:creationId xmlns:a16="http://schemas.microsoft.com/office/drawing/2014/main" id="{4C0ACAFC-795E-4CED-889E-9478FE6D7321}"/>
              </a:ext>
            </a:extLst>
          </p:cNvPr>
          <p:cNvSpPr/>
          <p:nvPr/>
        </p:nvSpPr>
        <p:spPr>
          <a:xfrm rot="969034">
            <a:off x="5731094" y="1545236"/>
            <a:ext cx="484632" cy="1710129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sp>
        <p:nvSpPr>
          <p:cNvPr id="5" name="Pil: nedåt 4">
            <a:extLst>
              <a:ext uri="{FF2B5EF4-FFF2-40B4-BE49-F238E27FC236}">
                <a16:creationId xmlns:a16="http://schemas.microsoft.com/office/drawing/2014/main" id="{5DCCDC45-01B6-FDA1-7F4A-3ABE2F5B972A}"/>
              </a:ext>
            </a:extLst>
          </p:cNvPr>
          <p:cNvSpPr/>
          <p:nvPr/>
        </p:nvSpPr>
        <p:spPr>
          <a:xfrm rot="3067090">
            <a:off x="6671408" y="1988547"/>
            <a:ext cx="484632" cy="1710129"/>
          </a:xfrm>
          <a:prstGeom prst="downArrow">
            <a:avLst/>
          </a:prstGeom>
        </p:spPr>
        <p:style>
          <a:lnRef idx="2">
            <a:schemeClr val="accent4">
              <a:shade val="15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/>
          </a:p>
        </p:txBody>
      </p:sp>
      <p:pic>
        <p:nvPicPr>
          <p:cNvPr id="16" name="Video 15">
            <a:hlinkClick r:id="" action="ppaction://media"/>
            <a:extLst>
              <a:ext uri="{FF2B5EF4-FFF2-40B4-BE49-F238E27FC236}">
                <a16:creationId xmlns:a16="http://schemas.microsoft.com/office/drawing/2014/main" id="{FA47A880-6430-A737-8818-914128A0E46B}"/>
              </a:ext>
            </a:extLst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  <p:ext uri="{42D2F446-02D8-4167-A562-619A0277C38B}">
                <p15:isNarration xmlns:p15="http://schemas.microsoft.com/office/powerpoint/2012/main" val="1"/>
              </p:ext>
            </p:extLst>
          </p:nvPr>
        </p:nvPicPr>
        <p:blipFill>
          <a:blip r:embed="rId7"/>
          <a:srcRect l="21875" r="21875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5769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22"/>
    </mc:Choice>
    <mc:Fallback xmlns="">
      <p:transition spd="slow" advTm="142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5|3.2|1.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3|9.4|2.6|8.3|11.4|10.9|7.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3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19.3|2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2.2|10.6|24.5|0.8|12.6|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3.7|13.3|2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8|2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7|1|3.4|3.9|3.3|7.9|1.4|2.2|0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4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6.6|2.9|15.8|4.6|6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4|2.9|4.8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1.3"/>
</p:tagLst>
</file>

<file path=ppt/theme/theme1.xml><?xml version="1.0" encoding="utf-8"?>
<a:theme xmlns:a="http://schemas.openxmlformats.org/drawingml/2006/main" name="Office-tema">
  <a:themeElements>
    <a:clrScheme name="Kommunfärge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0F8C9D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9FE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bg_kommun_mall" id="{D544CDEE-2371-8E48-8664-025CE7DD0427}" vid="{61981524-54A8-D94E-A4B6-C0EFE3FC9771}"/>
    </a:ext>
  </a:extLst>
</a:theme>
</file>

<file path=ppt/theme/theme2.xml><?xml version="1.0" encoding="utf-8"?>
<a:theme xmlns:a="http://schemas.openxmlformats.org/drawingml/2006/main" name="2_Office-tema">
  <a:themeElements>
    <a:clrScheme name="Kommunfärge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0F8C9D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9FE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bg_kommun_mall" id="{D544CDEE-2371-8E48-8664-025CE7DD0427}" vid="{35A4ABE0-DE12-B748-A85C-507254F2B5F2}"/>
    </a:ext>
  </a:extLst>
</a:theme>
</file>

<file path=ppt/theme/theme3.xml><?xml version="1.0" encoding="utf-8"?>
<a:theme xmlns:a="http://schemas.openxmlformats.org/drawingml/2006/main" name="1_Office-tema">
  <a:themeElements>
    <a:clrScheme name="Kommunfärge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0F8C9D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9FE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bg_kommun_mall" id="{D544CDEE-2371-8E48-8664-025CE7DD0427}" vid="{53CBCEF9-036B-744D-833F-7796608EE255}"/>
    </a:ext>
  </a:extLst>
</a:theme>
</file>

<file path=ppt/theme/theme4.xml><?xml version="1.0" encoding="utf-8"?>
<a:theme xmlns:a="http://schemas.openxmlformats.org/drawingml/2006/main" name="4_Office-tema">
  <a:themeElements>
    <a:clrScheme name="Kommunfärge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0F8C9D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9FE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bg_kommun_mall" id="{D544CDEE-2371-8E48-8664-025CE7DD0427}" vid="{937216E9-EC6A-CC45-AF72-5D3B83855DDF}"/>
    </a:ext>
  </a:extLst>
</a:theme>
</file>

<file path=ppt/theme/theme5.xml><?xml version="1.0" encoding="utf-8"?>
<a:theme xmlns:a="http://schemas.openxmlformats.org/drawingml/2006/main" name="3_Office-tema">
  <a:themeElements>
    <a:clrScheme name="Kommunfärge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0F8C9D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9FE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bg_kommun_mall" id="{D544CDEE-2371-8E48-8664-025CE7DD0427}" vid="{DE978FA8-DF1C-134A-8164-E5761C0D44F3}"/>
    </a:ext>
  </a:extLst>
</a:theme>
</file>

<file path=ppt/theme/theme6.xml><?xml version="1.0" encoding="utf-8"?>
<a:theme xmlns:a="http://schemas.openxmlformats.org/drawingml/2006/main" name="5_Office-tema">
  <a:themeElements>
    <a:clrScheme name="Kommunfärger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0F8C9D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9FE3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bg_kommun_mall" id="{D544CDEE-2371-8E48-8664-025CE7DD0427}" vid="{7FA26175-0321-9D47-A5B6-93BE24421A5F}"/>
    </a:ext>
  </a:extLst>
</a:theme>
</file>

<file path=ppt/theme/theme7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5377D0C2E357140B96EC5D90A0A500C" ma:contentTypeVersion="8" ma:contentTypeDescription="Skapa ett nytt dokument." ma:contentTypeScope="" ma:versionID="8e6d01c96392fc51f4a4ea0f0a5265f6">
  <xsd:schema xmlns:xsd="http://www.w3.org/2001/XMLSchema" xmlns:xs="http://www.w3.org/2001/XMLSchema" xmlns:p="http://schemas.microsoft.com/office/2006/metadata/properties" xmlns:ns2="8327dc5e-f6ca-4537-bc7c-2ce305262583" xmlns:ns3="61594dec-f72c-4336-b4ff-fd961e39acab" targetNamespace="http://schemas.microsoft.com/office/2006/metadata/properties" ma:root="true" ma:fieldsID="78a95bdb7054f12421a45467119ea812" ns2:_="" ns3:_="">
    <xsd:import namespace="8327dc5e-f6ca-4537-bc7c-2ce305262583"/>
    <xsd:import namespace="61594dec-f72c-4336-b4ff-fd961e39aca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327dc5e-f6ca-4537-bc7c-2ce30526258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1594dec-f72c-4336-b4ff-fd961e39aca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Dela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Delat med information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ehållstyp"/>
        <xsd:element ref="dc:title" minOccurs="0" maxOccurs="1" ma:index="4" ma:displayName="Rubrik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6C199E4-9FE5-4C83-A915-226C69D63022}">
  <ds:schemaRefs>
    <ds:schemaRef ds:uri="61594dec-f72c-4336-b4ff-fd961e39acab"/>
    <ds:schemaRef ds:uri="8327dc5e-f6ca-4537-bc7c-2ce305262583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81474FA-ED2C-4C8E-9230-07FB01810F90}">
  <ds:schemaRefs>
    <ds:schemaRef ds:uri="http://purl.org/dc/terms/"/>
    <ds:schemaRef ds:uri="http://schemas.microsoft.com/office/2006/documentManagement/types"/>
    <ds:schemaRef ds:uri="61594dec-f72c-4336-b4ff-fd961e39acab"/>
    <ds:schemaRef ds:uri="http://purl.org/dc/dcmitype/"/>
    <ds:schemaRef ds:uri="http://purl.org/dc/elements/1.1/"/>
    <ds:schemaRef ds:uri="http://schemas.microsoft.com/office/2006/metadata/properties"/>
    <ds:schemaRef ds:uri="8327dc5e-f6ca-4537-bc7c-2ce305262583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B728B7EE-4FA9-4445-949B-085E9186A21F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17425086-7bc0-41da-b8f2-2b55922da141}" enabled="1" method="Privileged" siteId="{7248f3de-88b5-4834-9b69-d3877b8b0b91}" contentBits="2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Fbg_kommun_mall</Template>
  <TotalTime>3175</TotalTime>
  <Words>1061</Words>
  <Application>Microsoft Office PowerPoint</Application>
  <PresentationFormat>Bredbild</PresentationFormat>
  <Paragraphs>79</Paragraphs>
  <Slides>13</Slides>
  <Notes>13</Notes>
  <HiddenSlides>0</HiddenSlides>
  <MMClips>13</MMClips>
  <ScaleCrop>false</ScaleCrop>
  <HeadingPairs>
    <vt:vector size="6" baseType="variant">
      <vt:variant>
        <vt:lpstr>Använt teckensnitt</vt:lpstr>
      </vt:variant>
      <vt:variant>
        <vt:i4>8</vt:i4>
      </vt:variant>
      <vt:variant>
        <vt:lpstr>Tema</vt:lpstr>
      </vt:variant>
      <vt:variant>
        <vt:i4>6</vt:i4>
      </vt:variant>
      <vt:variant>
        <vt:lpstr>Bildrubriker</vt:lpstr>
      </vt:variant>
      <vt:variant>
        <vt:i4>13</vt:i4>
      </vt:variant>
    </vt:vector>
  </HeadingPairs>
  <TitlesOfParts>
    <vt:vector size="27" baseType="lpstr">
      <vt:lpstr>Aptos</vt:lpstr>
      <vt:lpstr>arial</vt:lpstr>
      <vt:lpstr>arial</vt:lpstr>
      <vt:lpstr>Calibri</vt:lpstr>
      <vt:lpstr>Cambria Math</vt:lpstr>
      <vt:lpstr>Lato</vt:lpstr>
      <vt:lpstr>Montserrat ExtraBold</vt:lpstr>
      <vt:lpstr>Roboto</vt:lpstr>
      <vt:lpstr>Office-tema</vt:lpstr>
      <vt:lpstr>2_Office-tema</vt:lpstr>
      <vt:lpstr>1_Office-tema</vt:lpstr>
      <vt:lpstr>4_Office-tema</vt:lpstr>
      <vt:lpstr>3_Office-tema</vt:lpstr>
      <vt:lpstr>5_Office-tema</vt:lpstr>
      <vt:lpstr>Registrera en avvikelse</vt:lpstr>
      <vt:lpstr>Registrera en avvikelse</vt:lpstr>
      <vt:lpstr>Att registrera en avvikelse i telefonen</vt:lpstr>
      <vt:lpstr>Att registrera en avvikelse i telefonen</vt:lpstr>
      <vt:lpstr>Enskild eller grupp      </vt:lpstr>
      <vt:lpstr>Händelsebeskrivning</vt:lpstr>
      <vt:lpstr>Välj plats</vt:lpstr>
      <vt:lpstr>Välj rapportörens arbetsplats</vt:lpstr>
      <vt:lpstr>Tidpunkt för händelsen</vt:lpstr>
      <vt:lpstr>Kategorisering</vt:lpstr>
      <vt:lpstr>Kontaktat/informerat</vt:lpstr>
      <vt:lpstr>Rapportör och mottagare</vt:lpstr>
      <vt:lpstr>Lycka till!</vt:lpstr>
    </vt:vector>
  </TitlesOfParts>
  <Company>Falkenbergs Kommun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Avvikelsehantering</dc:title>
  <dc:creator>Julia Jakobs</dc:creator>
  <cp:lastModifiedBy>Eva Bjäräng</cp:lastModifiedBy>
  <cp:revision>33</cp:revision>
  <cp:lastPrinted>2024-08-26T10:22:27Z</cp:lastPrinted>
  <dcterms:created xsi:type="dcterms:W3CDTF">2024-08-02T11:23:54Z</dcterms:created>
  <dcterms:modified xsi:type="dcterms:W3CDTF">2025-01-29T16:04:53Z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0x010100A5377D0C2E357140B96EC5D90A0A500C</vt:lpwstr>
  </property>
  <property fmtid="{D5CDD505-2E9C-101B-9397-08002B2CF9AE}" pid="3" name="ClassificationContentMarkingFooterLocations">
    <vt:lpwstr>Office-tema:6\2_Office-tema:6\1_Office-tema:6\4_Office-tema:6\3_Office-tema:7\5_Office-tema:7</vt:lpwstr>
  </property>
  <property fmtid="{D5CDD505-2E9C-101B-9397-08002B2CF9AE}" pid="4" name="ClassificationContentMarkingFooterText">
    <vt:lpwstr>Känslighet: Allmän</vt:lpwstr>
  </property>
</Properties>
</file>