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67" r:id="rId7"/>
    <p:sldId id="262" r:id="rId8"/>
    <p:sldId id="264" r:id="rId9"/>
  </p:sldIdLst>
  <p:sldSz cx="12192000" cy="6858000"/>
  <p:notesSz cx="6799263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7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3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Uddén" userId="S::christina.udden@falkenberg.se::f88a3077-408e-4d66-abf2-1e48025db64c" providerId="AD" clId="Web-{8A6D1A11-FB02-4E4F-831A-3AE344773D59}"/>
    <pc:docChg chg="mod modMainMaster">
      <pc:chgData name="Christina Uddén" userId="S::christina.udden@falkenberg.se::f88a3077-408e-4d66-abf2-1e48025db64c" providerId="AD" clId="Web-{8A6D1A11-FB02-4E4F-831A-3AE344773D59}" dt="2025-03-19T07:54:31.239" v="1" actId="33475"/>
      <pc:docMkLst>
        <pc:docMk/>
      </pc:docMkLst>
      <pc:sldMasterChg chg="delSp">
        <pc:chgData name="Christina Uddén" userId="S::christina.udden@falkenberg.se::f88a3077-408e-4d66-abf2-1e48025db64c" providerId="AD" clId="Web-{8A6D1A11-FB02-4E4F-831A-3AE344773D59}" dt="2025-03-19T07:54:31.239" v="0" actId="33475"/>
        <pc:sldMasterMkLst>
          <pc:docMk/>
          <pc:sldMasterMk cId="330480839" sldId="2147483648"/>
        </pc:sldMasterMkLst>
        <pc:spChg chg="del">
          <ac:chgData name="Christina Uddén" userId="S::christina.udden@falkenberg.se::f88a3077-408e-4d66-abf2-1e48025db64c" providerId="AD" clId="Web-{8A6D1A11-FB02-4E4F-831A-3AE344773D59}" dt="2025-03-19T07:54:31.239" v="0" actId="33475"/>
          <ac:spMkLst>
            <pc:docMk/>
            <pc:sldMasterMk cId="330480839" sldId="2147483648"/>
            <ac:spMk id="8" creationId="{06A59A15-2039-D71E-BC64-B1DBC1F8808D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66066" cy="782267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76423" y="2"/>
            <a:ext cx="4266066" cy="782267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>
              <a:defRPr sz="1700"/>
            </a:lvl1pPr>
          </a:lstStyle>
          <a:p>
            <a:fld id="{4268741A-EFB2-4598-BD1F-2BD358F24D49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1949450"/>
            <a:ext cx="9351962" cy="5260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43" tIns="66372" rIns="132743" bIns="66372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4477" y="7503258"/>
            <a:ext cx="7875813" cy="6139030"/>
          </a:xfrm>
          <a:prstGeom prst="rect">
            <a:avLst/>
          </a:prstGeom>
        </p:spPr>
        <p:txBody>
          <a:bodyPr vert="horz" lIns="132743" tIns="66372" rIns="132743" bIns="66372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4808922"/>
            <a:ext cx="4266066" cy="782265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76423" y="14808922"/>
            <a:ext cx="4266066" cy="782265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>
              <a:defRPr sz="1700"/>
            </a:lvl1pPr>
          </a:lstStyle>
          <a:p>
            <a:fld id="{B33E69E3-179B-4198-8433-8F73FA4922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6374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E69E3-179B-4198-8433-8F73FA49221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7797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656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443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769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205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2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502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2991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762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011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02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203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2B5DB-CC2E-4255-9872-6BAF65E876E0}" type="datetimeFigureOut">
              <a:rPr lang="sv-SE" smtClean="0"/>
              <a:t>2025-03-19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EEE2E-897A-47B7-B2DE-09CC90A383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48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vardgivare.regionhalland.se/terapirek/terapirekommendationer/kapitel-21-sar/trycksr/" TargetMode="External"/><Relationship Id="rId2" Type="http://schemas.openxmlformats.org/officeDocument/2006/relationships/hyperlink" Target="https://vardgivare.regionhalland.se/remiss-ssk-till-dietist-ifyllbar-20190613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75680" y="3644899"/>
            <a:ext cx="10426700" cy="1031635"/>
          </a:xfrm>
          <a:prstGeom prst="roundRect">
            <a:avLst/>
          </a:prstGeom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v-SE" sz="2200"/>
              <a:t>mellan Region Halland  och Hallands kommuner för patienter från 18 år med </a:t>
            </a:r>
            <a:r>
              <a:rPr lang="sv-SE" sz="2200" err="1"/>
              <a:t>enteral</a:t>
            </a:r>
            <a:r>
              <a:rPr lang="sv-SE" sz="2200"/>
              <a:t> </a:t>
            </a:r>
            <a:br>
              <a:rPr lang="sv-SE" sz="2200">
                <a:cs typeface="Calibri"/>
              </a:rPr>
            </a:br>
            <a:r>
              <a:rPr lang="sv-SE" sz="2200"/>
              <a:t>nutrition, diagnosticerad </a:t>
            </a:r>
            <a:r>
              <a:rPr lang="sv-SE" sz="2200" err="1"/>
              <a:t>dysfagi</a:t>
            </a:r>
            <a:r>
              <a:rPr lang="sv-SE" sz="2200"/>
              <a:t> och specialiserade nutritionsproblem</a:t>
            </a:r>
            <a:r>
              <a:rPr lang="sv-SE" sz="2200">
                <a:cs typeface="Calibri"/>
              </a:rPr>
              <a:t> där ansvaret tillhör regionens dietist</a:t>
            </a:r>
            <a:endParaRPr lang="sv-SE" sz="2200"/>
          </a:p>
        </p:txBody>
      </p:sp>
      <p:sp>
        <p:nvSpPr>
          <p:cNvPr id="4" name="Rektangel med rundade hörn 3"/>
          <p:cNvSpPr/>
          <p:nvPr/>
        </p:nvSpPr>
        <p:spPr>
          <a:xfrm>
            <a:off x="2802301" y="4864628"/>
            <a:ext cx="2093160" cy="3970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00"/>
              <a:t>Region Hallands nutritionsansvar </a:t>
            </a:r>
          </a:p>
        </p:txBody>
      </p:sp>
      <p:sp>
        <p:nvSpPr>
          <p:cNvPr id="5" name="Rektangel med rundade hörn 4"/>
          <p:cNvSpPr/>
          <p:nvPr/>
        </p:nvSpPr>
        <p:spPr>
          <a:xfrm>
            <a:off x="7501813" y="4873007"/>
            <a:ext cx="2093160" cy="3970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00"/>
              <a:t>Kommunens nutritionsansvar</a:t>
            </a:r>
          </a:p>
        </p:txBody>
      </p:sp>
      <p:sp>
        <p:nvSpPr>
          <p:cNvPr id="8" name="Rektangel med rundade hörn 7"/>
          <p:cNvSpPr/>
          <p:nvPr/>
        </p:nvSpPr>
        <p:spPr>
          <a:xfrm>
            <a:off x="5152057" y="4897628"/>
            <a:ext cx="2093160" cy="3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00"/>
              <a:t>Gemensamt nutritionsansvar</a:t>
            </a:r>
          </a:p>
        </p:txBody>
      </p:sp>
      <p:sp>
        <p:nvSpPr>
          <p:cNvPr id="9" name="Rektangel med rundade hörn 8"/>
          <p:cNvSpPr/>
          <p:nvPr/>
        </p:nvSpPr>
        <p:spPr>
          <a:xfrm>
            <a:off x="5100735" y="4864628"/>
            <a:ext cx="2195804" cy="413800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1100"/>
          </a:p>
        </p:txBody>
      </p:sp>
      <p:sp>
        <p:nvSpPr>
          <p:cNvPr id="6" name="Rektangel 5"/>
          <p:cNvSpPr/>
          <p:nvPr/>
        </p:nvSpPr>
        <p:spPr>
          <a:xfrm>
            <a:off x="815163" y="3063705"/>
            <a:ext cx="107459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4400" b="1"/>
              <a:t>Förslag på flödesschema/organisationskarta </a:t>
            </a:r>
            <a:endParaRPr lang="sv-SE" sz="4400"/>
          </a:p>
        </p:txBody>
      </p:sp>
      <p:sp>
        <p:nvSpPr>
          <p:cNvPr id="10" name="Rektangel med rundade hörn 9"/>
          <p:cNvSpPr/>
          <p:nvPr/>
        </p:nvSpPr>
        <p:spPr>
          <a:xfrm>
            <a:off x="2721966" y="5449764"/>
            <a:ext cx="6934127" cy="5131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100"/>
              <a:t>Nutritionsöverenskommelsen står utanför tröskelprincipen för att hemsjukvårdsavtalet inte omfattar dietistuppdrag.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9354445" y="6259463"/>
            <a:ext cx="2636391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sv-SE">
                <a:solidFill>
                  <a:srgbClr val="000000"/>
                </a:solidFill>
                <a:latin typeface="Calibri"/>
              </a:rPr>
              <a:t>2020-03-31</a:t>
            </a:r>
            <a:endParaRPr lang="sv-SE"/>
          </a:p>
        </p:txBody>
      </p:sp>
      <p:pic>
        <p:nvPicPr>
          <p:cNvPr id="11" name="Bildobjekt 10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17" b="15034"/>
          <a:stretch/>
        </p:blipFill>
        <p:spPr bwMode="auto">
          <a:xfrm>
            <a:off x="6232021" y="353115"/>
            <a:ext cx="5758815" cy="7289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5359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Bildobjekt 38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17" b="15034"/>
          <a:stretch/>
        </p:blipFill>
        <p:spPr bwMode="auto">
          <a:xfrm>
            <a:off x="6695568" y="35069"/>
            <a:ext cx="5758815" cy="7289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9" name="Rak pil 8"/>
          <p:cNvCxnSpPr/>
          <p:nvPr/>
        </p:nvCxnSpPr>
        <p:spPr>
          <a:xfrm flipV="1">
            <a:off x="2215585" y="1743905"/>
            <a:ext cx="1149122" cy="800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med rundade hörn 4"/>
          <p:cNvSpPr/>
          <p:nvPr/>
        </p:nvSpPr>
        <p:spPr>
          <a:xfrm>
            <a:off x="85404" y="699800"/>
            <a:ext cx="7338740" cy="541597"/>
          </a:xfrm>
          <a:prstGeom prst="roundRect">
            <a:avLst/>
          </a:prstGeom>
          <a:ln w="12700" cmpd="sng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/>
              <a:t>Förslag: flödesschema för samtliga patienter från 18 år med sondnäring</a:t>
            </a:r>
          </a:p>
        </p:txBody>
      </p:sp>
      <p:sp>
        <p:nvSpPr>
          <p:cNvPr id="14" name="Rektangel med rundade hörn 13"/>
          <p:cNvSpPr/>
          <p:nvPr/>
        </p:nvSpPr>
        <p:spPr>
          <a:xfrm>
            <a:off x="161337" y="5436334"/>
            <a:ext cx="7201990" cy="1273212"/>
          </a:xfrm>
          <a:prstGeom prst="roundRect">
            <a:avLst/>
          </a:prstGeom>
          <a:ln w="1270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Organisation - EN (</a:t>
            </a:r>
            <a:r>
              <a:rPr lang="sv-SE" sz="800" b="1" err="1"/>
              <a:t>enteral</a:t>
            </a:r>
            <a:r>
              <a:rPr lang="sv-SE" sz="800" b="1"/>
              <a:t> nutrition) – dietister som ansvarar för patienter med sondnäring</a:t>
            </a:r>
          </a:p>
          <a:p>
            <a:r>
              <a:rPr lang="sv-SE" sz="800"/>
              <a:t>EN-dietister: 100% i norr, 100 % i söder.  </a:t>
            </a:r>
            <a:endParaRPr lang="sv-SE" sz="800">
              <a:cs typeface="Calibri"/>
            </a:endParaRPr>
          </a:p>
          <a:p>
            <a:r>
              <a:rPr lang="sv-SE" sz="800">
                <a:cs typeface="Calibri"/>
              </a:rPr>
              <a:t>Patienterna kan följas inom specialistvården eller EN-dietist, regionens dietister gör bedömningen.</a:t>
            </a:r>
            <a:endParaRPr lang="sv-SE" sz="800"/>
          </a:p>
          <a:p>
            <a:r>
              <a:rPr lang="sv-SE" sz="800"/>
              <a:t>En väg in till dietist för norr resp. söder – sen sorterar EN-dietist till ansvarig dietist. </a:t>
            </a:r>
            <a:endParaRPr lang="sv-SE" sz="800">
              <a:cs typeface="Calibri"/>
            </a:endParaRPr>
          </a:p>
          <a:p>
            <a:r>
              <a:rPr lang="sv-SE" sz="800">
                <a:cs typeface="Calibri"/>
              </a:rPr>
              <a:t>Sjuksköterska i kommunen når dietisterna på telefon. </a:t>
            </a:r>
            <a:endParaRPr lang="sv-SE"/>
          </a:p>
          <a:p>
            <a:r>
              <a:rPr lang="sv-SE" sz="800">
                <a:cs typeface="Calibri"/>
              </a:rPr>
              <a:t>EN-dietist norr: Kungsbacka, Varberg och Falkenberg Johanna Måttgård Andersson, telefonnummer: 0738 – 67 17 93</a:t>
            </a:r>
            <a:endParaRPr lang="sv-SE">
              <a:cs typeface="Calibri"/>
            </a:endParaRPr>
          </a:p>
          <a:p>
            <a:r>
              <a:rPr lang="sv-SE" sz="800">
                <a:cs typeface="Calibri"/>
              </a:rPr>
              <a:t>EN-dietist i söder: Halmstad, Hylte och Laholm Johanna Johansson, Telefonnummer: 0764 – 95 31 08</a:t>
            </a:r>
            <a:endParaRPr lang="sv-SE"/>
          </a:p>
          <a:p>
            <a:r>
              <a:rPr lang="sv-SE" sz="800">
                <a:solidFill>
                  <a:schemeClr val="tx1"/>
                </a:solidFill>
              </a:rPr>
              <a:t>Nya patienter överrapporteras från dietist på avdelningen till EN-dietist  </a:t>
            </a:r>
            <a:endParaRPr lang="sv-SE" sz="800">
              <a:solidFill>
                <a:schemeClr val="tx1"/>
              </a:solidFill>
              <a:cs typeface="Calibri"/>
            </a:endParaRPr>
          </a:p>
        </p:txBody>
      </p:sp>
      <p:sp>
        <p:nvSpPr>
          <p:cNvPr id="13" name="Rektangel med rundade hörn 12"/>
          <p:cNvSpPr/>
          <p:nvPr/>
        </p:nvSpPr>
        <p:spPr>
          <a:xfrm>
            <a:off x="9895664" y="1282360"/>
            <a:ext cx="2207709" cy="3980097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v-SE" sz="800"/>
          </a:p>
        </p:txBody>
      </p:sp>
      <p:sp>
        <p:nvSpPr>
          <p:cNvPr id="16" name="Rektangel med rundade hörn 15"/>
          <p:cNvSpPr/>
          <p:nvPr/>
        </p:nvSpPr>
        <p:spPr>
          <a:xfrm>
            <a:off x="161336" y="1323833"/>
            <a:ext cx="996016" cy="3821373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Patient med behov av sondnäring eller sondnäring sedan tidigare </a:t>
            </a:r>
          </a:p>
        </p:txBody>
      </p:sp>
      <p:sp>
        <p:nvSpPr>
          <p:cNvPr id="18" name="Rektangel med rundade hörn 17"/>
          <p:cNvSpPr/>
          <p:nvPr/>
        </p:nvSpPr>
        <p:spPr>
          <a:xfrm>
            <a:off x="3357204" y="4240823"/>
            <a:ext cx="805221" cy="1026970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Avdelning kontaktar dietist på sjukhus </a:t>
            </a:r>
          </a:p>
        </p:txBody>
      </p:sp>
      <p:cxnSp>
        <p:nvCxnSpPr>
          <p:cNvPr id="19" name="Rak pil 18"/>
          <p:cNvCxnSpPr/>
          <p:nvPr/>
        </p:nvCxnSpPr>
        <p:spPr>
          <a:xfrm>
            <a:off x="1179240" y="1724385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pil 19"/>
          <p:cNvCxnSpPr/>
          <p:nvPr/>
        </p:nvCxnSpPr>
        <p:spPr>
          <a:xfrm>
            <a:off x="1191861" y="2607883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pil 20"/>
          <p:cNvCxnSpPr/>
          <p:nvPr/>
        </p:nvCxnSpPr>
        <p:spPr>
          <a:xfrm>
            <a:off x="1143486" y="3707006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ktangel med rundade hörn 22"/>
          <p:cNvSpPr/>
          <p:nvPr/>
        </p:nvSpPr>
        <p:spPr>
          <a:xfrm>
            <a:off x="1284256" y="3114022"/>
            <a:ext cx="943860" cy="2111122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Specialist-sjukvård</a:t>
            </a:r>
            <a:endParaRPr lang="sv-SE" sz="800" i="1"/>
          </a:p>
          <a:p>
            <a:endParaRPr lang="sv-SE" sz="800" i="1"/>
          </a:p>
        </p:txBody>
      </p:sp>
      <p:sp>
        <p:nvSpPr>
          <p:cNvPr id="24" name="Rektangel med rundade hörn 23"/>
          <p:cNvSpPr/>
          <p:nvPr/>
        </p:nvSpPr>
        <p:spPr>
          <a:xfrm>
            <a:off x="1316615" y="1332452"/>
            <a:ext cx="898970" cy="799933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Närsjukvård</a:t>
            </a:r>
          </a:p>
        </p:txBody>
      </p:sp>
      <p:sp>
        <p:nvSpPr>
          <p:cNvPr id="25" name="Rektangel med rundade hörn 24"/>
          <p:cNvSpPr/>
          <p:nvPr/>
        </p:nvSpPr>
        <p:spPr>
          <a:xfrm>
            <a:off x="1318203" y="2225971"/>
            <a:ext cx="918189" cy="769729"/>
          </a:xfrm>
          <a:prstGeom prst="roundRect">
            <a:avLst/>
          </a:prstGeom>
          <a:ln w="1270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Hemsjukvård</a:t>
            </a:r>
          </a:p>
        </p:txBody>
      </p:sp>
      <p:sp>
        <p:nvSpPr>
          <p:cNvPr id="26" name="Rektangel med rundade hörn 25"/>
          <p:cNvSpPr/>
          <p:nvPr/>
        </p:nvSpPr>
        <p:spPr>
          <a:xfrm>
            <a:off x="2383131" y="4240823"/>
            <a:ext cx="808737" cy="1027267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Slutenvård</a:t>
            </a:r>
          </a:p>
        </p:txBody>
      </p:sp>
      <p:sp>
        <p:nvSpPr>
          <p:cNvPr id="27" name="Rektangel med rundade hörn 26"/>
          <p:cNvSpPr/>
          <p:nvPr/>
        </p:nvSpPr>
        <p:spPr>
          <a:xfrm>
            <a:off x="2382716" y="3116372"/>
            <a:ext cx="821499" cy="1022910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Öppenvård</a:t>
            </a:r>
          </a:p>
        </p:txBody>
      </p:sp>
      <p:cxnSp>
        <p:nvCxnSpPr>
          <p:cNvPr id="28" name="Rak pil 27"/>
          <p:cNvCxnSpPr/>
          <p:nvPr/>
        </p:nvCxnSpPr>
        <p:spPr>
          <a:xfrm>
            <a:off x="2246265" y="3566851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pil 28"/>
          <p:cNvCxnSpPr/>
          <p:nvPr/>
        </p:nvCxnSpPr>
        <p:spPr>
          <a:xfrm>
            <a:off x="2241650" y="4720953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ktangel med rundade hörn 41"/>
          <p:cNvSpPr/>
          <p:nvPr/>
        </p:nvSpPr>
        <p:spPr>
          <a:xfrm>
            <a:off x="4346713" y="1282360"/>
            <a:ext cx="1225349" cy="2831564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Nutritionsbehandling</a:t>
            </a:r>
          </a:p>
          <a:p>
            <a:r>
              <a:rPr lang="sv-SE" sz="800" err="1"/>
              <a:t>inkl</a:t>
            </a:r>
            <a:r>
              <a:rPr lang="sv-SE" sz="800"/>
              <a:t> </a:t>
            </a:r>
            <a:r>
              <a:rPr lang="sv-SE" sz="800" err="1"/>
              <a:t>ev</a:t>
            </a:r>
            <a:r>
              <a:rPr lang="sv-SE" sz="800"/>
              <a:t> förskrivning av nutritionsprodukt och tillbehör</a:t>
            </a:r>
          </a:p>
        </p:txBody>
      </p:sp>
      <p:sp>
        <p:nvSpPr>
          <p:cNvPr id="44" name="Rektangel med rundade hörn 43"/>
          <p:cNvSpPr/>
          <p:nvPr/>
        </p:nvSpPr>
        <p:spPr>
          <a:xfrm>
            <a:off x="3364707" y="1289172"/>
            <a:ext cx="830567" cy="2838031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Läkare eller sjuksköterska remitterar till dietist/EN-team</a:t>
            </a:r>
          </a:p>
        </p:txBody>
      </p:sp>
      <p:cxnSp>
        <p:nvCxnSpPr>
          <p:cNvPr id="47" name="Rak pil 46"/>
          <p:cNvCxnSpPr/>
          <p:nvPr/>
        </p:nvCxnSpPr>
        <p:spPr>
          <a:xfrm flipV="1">
            <a:off x="2220798" y="2581869"/>
            <a:ext cx="1149122" cy="800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ktangel med rundade hörn 47"/>
          <p:cNvSpPr/>
          <p:nvPr/>
        </p:nvSpPr>
        <p:spPr>
          <a:xfrm>
            <a:off x="4390956" y="4240823"/>
            <a:ext cx="1181106" cy="1021634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Nutritionsbehandling</a:t>
            </a:r>
          </a:p>
        </p:txBody>
      </p:sp>
      <p:sp>
        <p:nvSpPr>
          <p:cNvPr id="6" name="Rektangel med rundade hörn 5"/>
          <p:cNvSpPr/>
          <p:nvPr/>
        </p:nvSpPr>
        <p:spPr>
          <a:xfrm>
            <a:off x="5713210" y="4129998"/>
            <a:ext cx="3754174" cy="1264479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Utskrivning och överrapportering </a:t>
            </a:r>
          </a:p>
          <a:p>
            <a:r>
              <a:rPr lang="sv-SE" sz="800"/>
              <a:t>Avdelning kontaktar dietist som skriver slutanteckning, och överrapporterar till den dietist som ansvarar för nutritionsbehandling och förskrivning. Dietist eller personal på avdelningen informerar patient/anhörig om hur uttag görs. Tillbehör beställs enligt tidigare rutin </a:t>
            </a:r>
            <a:r>
              <a:rPr lang="sv-SE" sz="800">
                <a:cs typeface="Calibri"/>
              </a:rPr>
              <a:t>av respektive kommun.</a:t>
            </a:r>
          </a:p>
          <a:p>
            <a:r>
              <a:rPr lang="sv-SE" sz="800"/>
              <a:t>Avdelning skickar med pump samt sondnäring och tillbehör för 4 vardagar + eventuella helgdagar, 7 vardagar + helgdagar om beställningsvara. </a:t>
            </a:r>
            <a:endParaRPr lang="sv-SE" sz="800">
              <a:cs typeface="Calibri"/>
            </a:endParaRPr>
          </a:p>
          <a:p>
            <a:r>
              <a:rPr lang="sv-SE" sz="800"/>
              <a:t>Sjuksköterska på avdelning överrapporterar till sjuksköterska i kommunen via </a:t>
            </a:r>
            <a:r>
              <a:rPr lang="sv-SE" sz="800" err="1"/>
              <a:t>Lifecare</a:t>
            </a:r>
            <a:r>
              <a:rPr lang="sv-SE" sz="800"/>
              <a:t> med hänvisning till dietistens slutanteckning i  NPÖ.</a:t>
            </a:r>
            <a:endParaRPr lang="sv-SE" sz="800">
              <a:cs typeface="Calibri"/>
            </a:endParaRPr>
          </a:p>
        </p:txBody>
      </p:sp>
      <p:sp>
        <p:nvSpPr>
          <p:cNvPr id="50" name="Rektangel med rundade hörn 49"/>
          <p:cNvSpPr/>
          <p:nvPr/>
        </p:nvSpPr>
        <p:spPr>
          <a:xfrm>
            <a:off x="5723500" y="2243636"/>
            <a:ext cx="3743884" cy="752063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Överrapportering</a:t>
            </a:r>
          </a:p>
          <a:p>
            <a:r>
              <a:rPr lang="sv-SE" sz="800"/>
              <a:t>Dietist överrapporterar till sjuksköterska i kommunen</a:t>
            </a:r>
            <a:r>
              <a:rPr lang="sv-SE" sz="800">
                <a:solidFill>
                  <a:srgbClr val="000000"/>
                </a:solidFill>
              </a:rPr>
              <a:t> med </a:t>
            </a:r>
            <a:r>
              <a:rPr lang="sv-SE" sz="800"/>
              <a:t>hänvisning till journalanteckning som syns i NPÖ .</a:t>
            </a:r>
            <a:endParaRPr lang="sv-SE" sz="800">
              <a:cs typeface="Calibri"/>
            </a:endParaRPr>
          </a:p>
        </p:txBody>
      </p:sp>
      <p:cxnSp>
        <p:nvCxnSpPr>
          <p:cNvPr id="51" name="Rak pil 50"/>
          <p:cNvCxnSpPr/>
          <p:nvPr/>
        </p:nvCxnSpPr>
        <p:spPr>
          <a:xfrm flipV="1">
            <a:off x="5571657" y="3566851"/>
            <a:ext cx="4278363" cy="44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pil 52"/>
          <p:cNvCxnSpPr/>
          <p:nvPr/>
        </p:nvCxnSpPr>
        <p:spPr>
          <a:xfrm flipV="1">
            <a:off x="5574171" y="1743905"/>
            <a:ext cx="4275849" cy="1221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ktangel med rundade hörn 53"/>
          <p:cNvSpPr/>
          <p:nvPr/>
        </p:nvSpPr>
        <p:spPr>
          <a:xfrm>
            <a:off x="9941310" y="1351862"/>
            <a:ext cx="2116419" cy="3873282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Uppföljning</a:t>
            </a:r>
          </a:p>
          <a:p>
            <a:r>
              <a:rPr lang="sv-SE" sz="800"/>
              <a:t>Dietist ansvarar för telefonuppföljning tills läget är stabilt. Vid stabilt läge, minst 2 gånger/ år. Hembesök vid behov i samråd med sjuksköterska i kommun.</a:t>
            </a:r>
            <a:endParaRPr lang="sv-SE" sz="800">
              <a:cs typeface="Calibri"/>
            </a:endParaRPr>
          </a:p>
          <a:p>
            <a:endParaRPr lang="sv-SE" sz="800"/>
          </a:p>
          <a:p>
            <a:endParaRPr lang="sv-SE" sz="800"/>
          </a:p>
          <a:p>
            <a:r>
              <a:rPr lang="sv-SE" sz="800"/>
              <a:t>Sjuksköterska i kommunen ansvarar för att kontakta dietist vid behov. </a:t>
            </a:r>
            <a:r>
              <a:rPr lang="sv-SE" sz="800" u="sng"/>
              <a:t>Checklista  inför kontakt med EN-dietist </a:t>
            </a:r>
            <a:r>
              <a:rPr lang="sv-SE" sz="800"/>
              <a:t>ska vara ifylld när kontakt tas.</a:t>
            </a:r>
            <a:endParaRPr lang="sv-SE" sz="800">
              <a:cs typeface="Calibri"/>
            </a:endParaRPr>
          </a:p>
        </p:txBody>
      </p:sp>
      <p:cxnSp>
        <p:nvCxnSpPr>
          <p:cNvPr id="58" name="Rak pil 57"/>
          <p:cNvCxnSpPr/>
          <p:nvPr/>
        </p:nvCxnSpPr>
        <p:spPr>
          <a:xfrm>
            <a:off x="4195050" y="4761092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Rak pil 58"/>
          <p:cNvCxnSpPr/>
          <p:nvPr/>
        </p:nvCxnSpPr>
        <p:spPr>
          <a:xfrm>
            <a:off x="5563026" y="4761092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k pil 59"/>
          <p:cNvCxnSpPr/>
          <p:nvPr/>
        </p:nvCxnSpPr>
        <p:spPr>
          <a:xfrm>
            <a:off x="9467384" y="4720953"/>
            <a:ext cx="380527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ak pil 60"/>
          <p:cNvCxnSpPr/>
          <p:nvPr/>
        </p:nvCxnSpPr>
        <p:spPr>
          <a:xfrm>
            <a:off x="3229975" y="4738576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k pil 63"/>
          <p:cNvCxnSpPr/>
          <p:nvPr/>
        </p:nvCxnSpPr>
        <p:spPr>
          <a:xfrm>
            <a:off x="9467384" y="2589874"/>
            <a:ext cx="380527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k pil 64"/>
          <p:cNvCxnSpPr/>
          <p:nvPr/>
        </p:nvCxnSpPr>
        <p:spPr>
          <a:xfrm>
            <a:off x="5571657" y="2589874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k pil 65"/>
          <p:cNvCxnSpPr/>
          <p:nvPr/>
        </p:nvCxnSpPr>
        <p:spPr>
          <a:xfrm>
            <a:off x="3229887" y="3578073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ak pil 66"/>
          <p:cNvCxnSpPr/>
          <p:nvPr/>
        </p:nvCxnSpPr>
        <p:spPr>
          <a:xfrm>
            <a:off x="4188697" y="2581869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ak pil 67"/>
          <p:cNvCxnSpPr/>
          <p:nvPr/>
        </p:nvCxnSpPr>
        <p:spPr>
          <a:xfrm>
            <a:off x="4188696" y="3578073"/>
            <a:ext cx="132711" cy="128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ktangel med rundade hörn 36"/>
          <p:cNvSpPr/>
          <p:nvPr/>
        </p:nvSpPr>
        <p:spPr>
          <a:xfrm>
            <a:off x="227848" y="1377816"/>
            <a:ext cx="860236" cy="3704547"/>
          </a:xfrm>
          <a:prstGeom prst="roundRect">
            <a:avLst/>
          </a:prstGeom>
          <a:ln w="1270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Patient med behov av sondnäring eller sondnäring sedan tidigare </a:t>
            </a:r>
          </a:p>
        </p:txBody>
      </p:sp>
      <p:sp>
        <p:nvSpPr>
          <p:cNvPr id="38" name="Rektangel med rundade hörn 37"/>
          <p:cNvSpPr/>
          <p:nvPr/>
        </p:nvSpPr>
        <p:spPr>
          <a:xfrm>
            <a:off x="3408242" y="1326163"/>
            <a:ext cx="754183" cy="2705529"/>
          </a:xfrm>
          <a:prstGeom prst="roundRect">
            <a:avLst/>
          </a:prstGeom>
          <a:ln w="1270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Läkare eller sjuksköterska i region eller kommun remitterar till dietist/EN-team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B803091-CF59-465F-9B46-66F39A7687AD}"/>
              </a:ext>
            </a:extLst>
          </p:cNvPr>
          <p:cNvSpPr txBox="1"/>
          <p:nvPr/>
        </p:nvSpPr>
        <p:spPr>
          <a:xfrm>
            <a:off x="9354445" y="6259463"/>
            <a:ext cx="2636391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sv-SE"/>
              <a:t>2020-03-31</a:t>
            </a:r>
          </a:p>
        </p:txBody>
      </p:sp>
    </p:spTree>
    <p:extLst>
      <p:ext uri="{BB962C8B-B14F-4D97-AF65-F5344CB8AC3E}">
        <p14:creationId xmlns:p14="http://schemas.microsoft.com/office/powerpoint/2010/main" val="176377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med rundade hörn 3"/>
          <p:cNvSpPr/>
          <p:nvPr/>
        </p:nvSpPr>
        <p:spPr>
          <a:xfrm>
            <a:off x="4247774" y="1203815"/>
            <a:ext cx="934292" cy="3239513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Diagnos </a:t>
            </a:r>
            <a:r>
              <a:rPr lang="sv-SE" sz="800" b="1" err="1"/>
              <a:t>dysfagi</a:t>
            </a:r>
            <a:endParaRPr lang="sv-SE" sz="800" b="1"/>
          </a:p>
          <a:p>
            <a:r>
              <a:rPr lang="sv-SE" sz="800"/>
              <a:t>Läkare och/eller logoped utför sväljbedömning inom öppen- eller slutenvård. </a:t>
            </a:r>
          </a:p>
          <a:p>
            <a:endParaRPr lang="sv-SE" sz="800"/>
          </a:p>
          <a:p>
            <a:r>
              <a:rPr lang="sv-SE" sz="800"/>
              <a:t>Journal-anteckning/ remissvar till </a:t>
            </a:r>
            <a:r>
              <a:rPr lang="sv-SE" sz="800" err="1"/>
              <a:t>inremitterande</a:t>
            </a:r>
            <a:r>
              <a:rPr lang="sv-SE" sz="800"/>
              <a:t> eller avdelning </a:t>
            </a:r>
          </a:p>
        </p:txBody>
      </p:sp>
      <p:sp>
        <p:nvSpPr>
          <p:cNvPr id="10" name="Rektangel med rundade hörn 9"/>
          <p:cNvSpPr/>
          <p:nvPr/>
        </p:nvSpPr>
        <p:spPr>
          <a:xfrm>
            <a:off x="9651522" y="1242834"/>
            <a:ext cx="1363045" cy="3213295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Uppföljning</a:t>
            </a:r>
          </a:p>
          <a:p>
            <a:r>
              <a:rPr lang="sv-SE" sz="800"/>
              <a:t>Dietist ansvarar för återbesök/telefon-uppföljning tills läget är stabilt. Vid stabilt läge, minst 2 gånger/ år.</a:t>
            </a:r>
            <a:endParaRPr lang="sv-SE" sz="800">
              <a:cs typeface="Calibri"/>
            </a:endParaRPr>
          </a:p>
          <a:p>
            <a:endParaRPr lang="sv-SE" sz="800">
              <a:solidFill>
                <a:schemeClr val="tx1"/>
              </a:solidFill>
              <a:cs typeface="Calibri"/>
            </a:endParaRPr>
          </a:p>
          <a:p>
            <a:r>
              <a:rPr lang="sv-SE" sz="800">
                <a:solidFill>
                  <a:schemeClr val="tx1"/>
                </a:solidFill>
              </a:rPr>
              <a:t>Mottagningsbesök sker i första hand på dietistmottagningen men vid behov görs hembesök. </a:t>
            </a:r>
            <a:endParaRPr lang="sv-SE" sz="800">
              <a:solidFill>
                <a:schemeClr val="tx1"/>
              </a:solidFill>
              <a:cs typeface="Calibri"/>
            </a:endParaRPr>
          </a:p>
          <a:p>
            <a:endParaRPr lang="sv-SE" sz="800"/>
          </a:p>
          <a:p>
            <a:r>
              <a:rPr lang="sv-SE" sz="800"/>
              <a:t>Sjuksköterska i kommunen ansvarar för att kontakta dietist vid ytterligare behov.</a:t>
            </a:r>
            <a:endParaRPr lang="sv-SE" sz="800">
              <a:cs typeface="Calibri"/>
            </a:endParaRPr>
          </a:p>
          <a:p>
            <a:endParaRPr lang="sv-SE" sz="800"/>
          </a:p>
          <a:p>
            <a:r>
              <a:rPr lang="sv-SE" sz="800"/>
              <a:t>Dietist överrapporterar till sjuksköterska i kommunen</a:t>
            </a:r>
            <a:r>
              <a:rPr lang="sv-SE" sz="800">
                <a:solidFill>
                  <a:srgbClr val="000000"/>
                </a:solidFill>
              </a:rPr>
              <a:t> </a:t>
            </a:r>
            <a:r>
              <a:rPr lang="sv-SE" sz="800"/>
              <a:t>med hänvisning till journalanteckning som syns i NPÖ.</a:t>
            </a:r>
            <a:endParaRPr lang="sv-SE" sz="800">
              <a:cs typeface="Calibri"/>
            </a:endParaRPr>
          </a:p>
        </p:txBody>
      </p:sp>
      <p:sp>
        <p:nvSpPr>
          <p:cNvPr id="13" name="Rektangel med rundade hörn 12"/>
          <p:cNvSpPr/>
          <p:nvPr/>
        </p:nvSpPr>
        <p:spPr>
          <a:xfrm>
            <a:off x="169033" y="5569294"/>
            <a:ext cx="7713027" cy="1068718"/>
          </a:xfrm>
          <a:prstGeom prst="roundRect">
            <a:avLst/>
          </a:prstGeom>
          <a:noFill/>
          <a:ln w="190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Organisation</a:t>
            </a:r>
            <a:endParaRPr lang="sv-SE" sz="800" b="1">
              <a:solidFill>
                <a:srgbClr val="FF0000"/>
              </a:solidFill>
            </a:endParaRPr>
          </a:p>
          <a:p>
            <a:r>
              <a:rPr lang="sv-SE" sz="800"/>
              <a:t>Om patienten inte kan ta sig till sjukhuset, inte kan medverka vid undersökning eller om det finns etiska skäl till att undersökning ej bör genomföras görs bedömning i hemsjukvården av sjuksköterska  i samråd med ansvarig läkare</a:t>
            </a:r>
            <a:r>
              <a:rPr lang="sv-SE" sz="800">
                <a:cs typeface="Calibri"/>
              </a:rPr>
              <a:t>.</a:t>
            </a:r>
          </a:p>
          <a:p>
            <a:r>
              <a:rPr lang="sv-SE" sz="800">
                <a:cs typeface="Calibri"/>
              </a:rPr>
              <a:t>Vid odiagnostiserad </a:t>
            </a:r>
            <a:r>
              <a:rPr lang="sv-SE" sz="800" err="1">
                <a:cs typeface="Calibri"/>
              </a:rPr>
              <a:t>dysfagi</a:t>
            </a:r>
            <a:r>
              <a:rPr lang="sv-SE" sz="800">
                <a:cs typeface="Calibri"/>
              </a:rPr>
              <a:t> är det hemsjukvården som ansvarar för patienten.</a:t>
            </a:r>
            <a:endParaRPr lang="sv-SE" sz="800"/>
          </a:p>
          <a:p>
            <a:r>
              <a:rPr lang="sv-SE" sz="800"/>
              <a:t>Hembesök ingår inte i logopedimottagningens uppdrag. De patienter som inte kan ta sig till sjukhuset blir således utan bedömning av logoped i Region Halland. </a:t>
            </a:r>
          </a:p>
        </p:txBody>
      </p:sp>
      <p:sp>
        <p:nvSpPr>
          <p:cNvPr id="19" name="Rektangel med rundade hörn 18"/>
          <p:cNvSpPr/>
          <p:nvPr/>
        </p:nvSpPr>
        <p:spPr>
          <a:xfrm>
            <a:off x="241432" y="1288619"/>
            <a:ext cx="681301" cy="3177494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Misstänkt dysfagi</a:t>
            </a:r>
          </a:p>
        </p:txBody>
      </p:sp>
      <p:sp>
        <p:nvSpPr>
          <p:cNvPr id="20" name="Rektangel med rundade hörn 19"/>
          <p:cNvSpPr/>
          <p:nvPr/>
        </p:nvSpPr>
        <p:spPr>
          <a:xfrm>
            <a:off x="2837253" y="1168429"/>
            <a:ext cx="1276884" cy="2411694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Läkare remitterar för sväljröntgen/FUS till röntgen/ÖNH.</a:t>
            </a:r>
          </a:p>
          <a:p>
            <a:endParaRPr lang="sv-SE" sz="800"/>
          </a:p>
          <a:p>
            <a:r>
              <a:rPr lang="sv-SE" sz="800" b="1"/>
              <a:t>I väntan på sväljbedömning:</a:t>
            </a:r>
            <a:endParaRPr lang="sv-SE" sz="800" b="1">
              <a:cs typeface="Calibri"/>
            </a:endParaRPr>
          </a:p>
          <a:p>
            <a:r>
              <a:rPr lang="sv-SE" sz="800">
                <a:solidFill>
                  <a:schemeClr val="tx1"/>
                </a:solidFill>
              </a:rPr>
              <a:t>- Screena för malnutrition</a:t>
            </a:r>
            <a:endParaRPr lang="sv-SE" sz="800">
              <a:solidFill>
                <a:schemeClr val="tx1"/>
              </a:solidFill>
              <a:cs typeface="Calibri"/>
            </a:endParaRPr>
          </a:p>
          <a:p>
            <a:r>
              <a:rPr lang="sv-SE" sz="800">
                <a:solidFill>
                  <a:schemeClr val="tx1"/>
                </a:solidFill>
              </a:rPr>
              <a:t>- Erbjud patient att prova förtjocknings-medel i samråd med ansvarig läkare</a:t>
            </a:r>
            <a:r>
              <a:rPr lang="sv-SE" sz="800">
                <a:solidFill>
                  <a:srgbClr val="FF0000"/>
                </a:solidFill>
              </a:rPr>
              <a:t> </a:t>
            </a:r>
            <a:endParaRPr lang="sv-SE" sz="800">
              <a:solidFill>
                <a:srgbClr val="FF0000"/>
              </a:solidFill>
              <a:cs typeface="Calibri"/>
            </a:endParaRPr>
          </a:p>
          <a:p>
            <a:r>
              <a:rPr lang="sv-SE" sz="800">
                <a:solidFill>
                  <a:schemeClr val="tx1"/>
                </a:solidFill>
              </a:rPr>
              <a:t>- Lämna broschyr om sväljssvårigheter</a:t>
            </a:r>
            <a:r>
              <a:rPr lang="sv-SE" sz="800">
                <a:solidFill>
                  <a:srgbClr val="002060"/>
                </a:solidFill>
              </a:rPr>
              <a:t> </a:t>
            </a:r>
            <a:r>
              <a:rPr lang="sv-SE" sz="800">
                <a:solidFill>
                  <a:schemeClr val="tx1"/>
                </a:solidFill>
              </a:rPr>
              <a:t>och förtjockningspulver</a:t>
            </a:r>
            <a:endParaRPr lang="sv-SE" sz="800">
              <a:solidFill>
                <a:schemeClr val="tx1"/>
              </a:solidFill>
              <a:cs typeface="Calibri"/>
            </a:endParaRPr>
          </a:p>
        </p:txBody>
      </p:sp>
      <p:sp>
        <p:nvSpPr>
          <p:cNvPr id="22" name="Rektangel med rundade hörn 21"/>
          <p:cNvSpPr/>
          <p:nvPr/>
        </p:nvSpPr>
        <p:spPr>
          <a:xfrm>
            <a:off x="5312184" y="1225119"/>
            <a:ext cx="822667" cy="2399664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Ansvarig läkare remitterar till dietist och vid behov till logoped.</a:t>
            </a:r>
          </a:p>
        </p:txBody>
      </p:sp>
      <p:sp>
        <p:nvSpPr>
          <p:cNvPr id="25" name="Rektangel med rundade hörn 24"/>
          <p:cNvSpPr/>
          <p:nvPr/>
        </p:nvSpPr>
        <p:spPr>
          <a:xfrm>
            <a:off x="5328818" y="3657782"/>
            <a:ext cx="811330" cy="798347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Avdelning kontaktar dietist på sjukhus</a:t>
            </a:r>
          </a:p>
        </p:txBody>
      </p:sp>
      <p:sp>
        <p:nvSpPr>
          <p:cNvPr id="28" name="Rektangel med rundade hörn 27"/>
          <p:cNvSpPr/>
          <p:nvPr/>
        </p:nvSpPr>
        <p:spPr>
          <a:xfrm>
            <a:off x="2922373" y="3658990"/>
            <a:ext cx="1159850" cy="807516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Avdelning kontaktar logoped för sväljbedömning</a:t>
            </a:r>
          </a:p>
        </p:txBody>
      </p:sp>
      <p:sp>
        <p:nvSpPr>
          <p:cNvPr id="39" name="Rektangel med rundade hörn 38"/>
          <p:cNvSpPr/>
          <p:nvPr/>
        </p:nvSpPr>
        <p:spPr>
          <a:xfrm>
            <a:off x="6264392" y="1214958"/>
            <a:ext cx="788756" cy="2395410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Nutritions-behandling</a:t>
            </a:r>
          </a:p>
          <a:p>
            <a:r>
              <a:rPr lang="sv-SE" sz="800" err="1"/>
              <a:t>inkl</a:t>
            </a:r>
            <a:r>
              <a:rPr lang="sv-SE" sz="800"/>
              <a:t> </a:t>
            </a:r>
            <a:r>
              <a:rPr lang="sv-SE" sz="800" err="1"/>
              <a:t>ev</a:t>
            </a:r>
            <a:r>
              <a:rPr lang="sv-SE" sz="800"/>
              <a:t> förskrivning av nutritions-produkt</a:t>
            </a:r>
            <a:endParaRPr lang="sv-SE" sz="800">
              <a:cs typeface="Calibri"/>
            </a:endParaRPr>
          </a:p>
          <a:p>
            <a:endParaRPr lang="sv-SE" sz="800"/>
          </a:p>
          <a:p>
            <a:r>
              <a:rPr lang="sv-SE" sz="800"/>
              <a:t>Dietist kallar till besök inom 2 veckor.</a:t>
            </a:r>
            <a:endParaRPr lang="sv-SE" sz="800">
              <a:cs typeface="Calibri"/>
            </a:endParaRPr>
          </a:p>
          <a:p>
            <a:endParaRPr lang="sv-SE" sz="800">
              <a:cs typeface="Calibri"/>
            </a:endParaRPr>
          </a:p>
        </p:txBody>
      </p:sp>
      <p:sp>
        <p:nvSpPr>
          <p:cNvPr id="50" name="Rektangel med rundade hörn 49"/>
          <p:cNvSpPr/>
          <p:nvPr/>
        </p:nvSpPr>
        <p:spPr>
          <a:xfrm>
            <a:off x="266450" y="1305440"/>
            <a:ext cx="634280" cy="312828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v-SE" sz="800" b="1"/>
          </a:p>
        </p:txBody>
      </p:sp>
      <p:cxnSp>
        <p:nvCxnSpPr>
          <p:cNvPr id="52" name="Rak pil 51"/>
          <p:cNvCxnSpPr/>
          <p:nvPr/>
        </p:nvCxnSpPr>
        <p:spPr>
          <a:xfrm flipV="1">
            <a:off x="932324" y="1627747"/>
            <a:ext cx="121200" cy="305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ktangel med rundade hörn 63"/>
          <p:cNvSpPr/>
          <p:nvPr/>
        </p:nvSpPr>
        <p:spPr>
          <a:xfrm>
            <a:off x="11156497" y="1250226"/>
            <a:ext cx="944442" cy="3223280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Vid behov av ny sväljbedömning</a:t>
            </a:r>
          </a:p>
          <a:p>
            <a:r>
              <a:rPr lang="sv-SE" sz="800"/>
              <a:t>Läkare remitterar till ÖNH/röntgen</a:t>
            </a:r>
            <a:endParaRPr lang="sv-SE" sz="800">
              <a:cs typeface="Calibri"/>
            </a:endParaRPr>
          </a:p>
        </p:txBody>
      </p:sp>
      <p:cxnSp>
        <p:nvCxnSpPr>
          <p:cNvPr id="71" name="Rak pil 70"/>
          <p:cNvCxnSpPr/>
          <p:nvPr/>
        </p:nvCxnSpPr>
        <p:spPr>
          <a:xfrm flipV="1">
            <a:off x="944945" y="2403666"/>
            <a:ext cx="121200" cy="305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k pil 73"/>
          <p:cNvCxnSpPr/>
          <p:nvPr/>
        </p:nvCxnSpPr>
        <p:spPr>
          <a:xfrm flipV="1">
            <a:off x="896570" y="3610368"/>
            <a:ext cx="121200" cy="305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Rak pil 75"/>
          <p:cNvCxnSpPr/>
          <p:nvPr/>
        </p:nvCxnSpPr>
        <p:spPr>
          <a:xfrm flipV="1">
            <a:off x="2109329" y="3372369"/>
            <a:ext cx="149835" cy="457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ak pil 76"/>
          <p:cNvCxnSpPr/>
          <p:nvPr/>
        </p:nvCxnSpPr>
        <p:spPr>
          <a:xfrm flipV="1">
            <a:off x="2101573" y="4035620"/>
            <a:ext cx="149835" cy="457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Rak pil 81"/>
          <p:cNvCxnSpPr/>
          <p:nvPr/>
        </p:nvCxnSpPr>
        <p:spPr>
          <a:xfrm flipV="1">
            <a:off x="4108594" y="1702721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ak pil 83"/>
          <p:cNvCxnSpPr/>
          <p:nvPr/>
        </p:nvCxnSpPr>
        <p:spPr>
          <a:xfrm flipV="1">
            <a:off x="4099480" y="3321750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Rak pil 84"/>
          <p:cNvCxnSpPr/>
          <p:nvPr/>
        </p:nvCxnSpPr>
        <p:spPr>
          <a:xfrm flipV="1">
            <a:off x="4098344" y="4033051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ak pil 85"/>
          <p:cNvCxnSpPr/>
          <p:nvPr/>
        </p:nvCxnSpPr>
        <p:spPr>
          <a:xfrm flipV="1">
            <a:off x="5186191" y="3322834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ak pil 86"/>
          <p:cNvCxnSpPr/>
          <p:nvPr/>
        </p:nvCxnSpPr>
        <p:spPr>
          <a:xfrm flipV="1">
            <a:off x="5183934" y="4018304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Rak pil 87"/>
          <p:cNvCxnSpPr/>
          <p:nvPr/>
        </p:nvCxnSpPr>
        <p:spPr>
          <a:xfrm flipV="1">
            <a:off x="5201805" y="1710902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Rak pil 88"/>
          <p:cNvCxnSpPr/>
          <p:nvPr/>
        </p:nvCxnSpPr>
        <p:spPr>
          <a:xfrm>
            <a:off x="9553646" y="2341202"/>
            <a:ext cx="113674" cy="1782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k pil 90"/>
          <p:cNvCxnSpPr/>
          <p:nvPr/>
        </p:nvCxnSpPr>
        <p:spPr>
          <a:xfrm flipV="1">
            <a:off x="11021001" y="2547387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ak pil 91"/>
          <p:cNvCxnSpPr/>
          <p:nvPr/>
        </p:nvCxnSpPr>
        <p:spPr>
          <a:xfrm flipV="1">
            <a:off x="7056791" y="3312602"/>
            <a:ext cx="2512865" cy="640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ak pil 95"/>
          <p:cNvCxnSpPr/>
          <p:nvPr/>
        </p:nvCxnSpPr>
        <p:spPr>
          <a:xfrm>
            <a:off x="7053148" y="1662573"/>
            <a:ext cx="2522942" cy="1478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ktangel med rundade hörn 89"/>
          <p:cNvSpPr/>
          <p:nvPr/>
        </p:nvSpPr>
        <p:spPr>
          <a:xfrm>
            <a:off x="9612026" y="1286469"/>
            <a:ext cx="1468998" cy="3252770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v-SE" sz="800"/>
          </a:p>
        </p:txBody>
      </p:sp>
      <p:sp>
        <p:nvSpPr>
          <p:cNvPr id="57" name="Rektangel med rundade hörn 56"/>
          <p:cNvSpPr/>
          <p:nvPr/>
        </p:nvSpPr>
        <p:spPr>
          <a:xfrm>
            <a:off x="2872159" y="1214330"/>
            <a:ext cx="1207072" cy="2348855"/>
          </a:xfrm>
          <a:prstGeom prst="round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v-SE" sz="800"/>
          </a:p>
        </p:txBody>
      </p:sp>
      <p:cxnSp>
        <p:nvCxnSpPr>
          <p:cNvPr id="70" name="Rak pil 69"/>
          <p:cNvCxnSpPr/>
          <p:nvPr/>
        </p:nvCxnSpPr>
        <p:spPr>
          <a:xfrm flipV="1">
            <a:off x="4108594" y="2448547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k pil 82"/>
          <p:cNvCxnSpPr/>
          <p:nvPr/>
        </p:nvCxnSpPr>
        <p:spPr>
          <a:xfrm flipV="1">
            <a:off x="5178359" y="2467314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ktangel med rundade hörn 92"/>
          <p:cNvSpPr/>
          <p:nvPr/>
        </p:nvSpPr>
        <p:spPr>
          <a:xfrm>
            <a:off x="6264392" y="3657782"/>
            <a:ext cx="788756" cy="808905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/>
              <a:t>Nutritions-behandling </a:t>
            </a:r>
            <a:r>
              <a:rPr lang="sv-SE" sz="800" err="1"/>
              <a:t>inkl</a:t>
            </a:r>
            <a:r>
              <a:rPr lang="sv-SE" sz="800"/>
              <a:t> </a:t>
            </a:r>
            <a:r>
              <a:rPr lang="sv-SE" sz="800" err="1"/>
              <a:t>ev</a:t>
            </a:r>
            <a:r>
              <a:rPr lang="sv-SE" sz="800"/>
              <a:t> för-skrivning</a:t>
            </a:r>
          </a:p>
        </p:txBody>
      </p:sp>
      <p:sp>
        <p:nvSpPr>
          <p:cNvPr id="49" name="Rektangel med rundade hörn 48"/>
          <p:cNvSpPr/>
          <p:nvPr/>
        </p:nvSpPr>
        <p:spPr>
          <a:xfrm>
            <a:off x="1037340" y="2805627"/>
            <a:ext cx="861992" cy="1637701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Specialist-sjukvård</a:t>
            </a:r>
            <a:endParaRPr lang="sv-SE" sz="800" i="1"/>
          </a:p>
          <a:p>
            <a:endParaRPr lang="sv-SE" sz="1000" i="1"/>
          </a:p>
        </p:txBody>
      </p:sp>
      <p:sp>
        <p:nvSpPr>
          <p:cNvPr id="54" name="Rektangel med rundade hörn 53"/>
          <p:cNvSpPr/>
          <p:nvPr/>
        </p:nvSpPr>
        <p:spPr>
          <a:xfrm>
            <a:off x="1061794" y="1286469"/>
            <a:ext cx="820996" cy="656440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Närsjukvård</a:t>
            </a:r>
          </a:p>
        </p:txBody>
      </p:sp>
      <p:sp>
        <p:nvSpPr>
          <p:cNvPr id="60" name="Rektangel med rundade hörn 59"/>
          <p:cNvSpPr/>
          <p:nvPr/>
        </p:nvSpPr>
        <p:spPr>
          <a:xfrm>
            <a:off x="1060783" y="2074424"/>
            <a:ext cx="838548" cy="656440"/>
          </a:xfrm>
          <a:prstGeom prst="roundRect">
            <a:avLst/>
          </a:prstGeom>
          <a:ln w="1270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Hemsjukvård</a:t>
            </a:r>
          </a:p>
        </p:txBody>
      </p:sp>
      <p:sp>
        <p:nvSpPr>
          <p:cNvPr id="61" name="Rektangel med rundade hörn 60"/>
          <p:cNvSpPr/>
          <p:nvPr/>
        </p:nvSpPr>
        <p:spPr>
          <a:xfrm>
            <a:off x="2027301" y="3657782"/>
            <a:ext cx="738589" cy="785546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Slutenvård</a:t>
            </a:r>
          </a:p>
        </p:txBody>
      </p:sp>
      <p:sp>
        <p:nvSpPr>
          <p:cNvPr id="63" name="Rektangel med rundade hörn 62"/>
          <p:cNvSpPr/>
          <p:nvPr/>
        </p:nvSpPr>
        <p:spPr>
          <a:xfrm>
            <a:off x="2025039" y="2800118"/>
            <a:ext cx="750244" cy="765460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Öppenvård</a:t>
            </a:r>
          </a:p>
        </p:txBody>
      </p:sp>
      <p:cxnSp>
        <p:nvCxnSpPr>
          <p:cNvPr id="66" name="Rak pil 65"/>
          <p:cNvCxnSpPr/>
          <p:nvPr/>
        </p:nvCxnSpPr>
        <p:spPr>
          <a:xfrm>
            <a:off x="1889090" y="1636571"/>
            <a:ext cx="951996" cy="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ak pil 93"/>
          <p:cNvCxnSpPr/>
          <p:nvPr/>
        </p:nvCxnSpPr>
        <p:spPr>
          <a:xfrm flipV="1">
            <a:off x="1908547" y="2454955"/>
            <a:ext cx="939794" cy="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ak pil 94"/>
          <p:cNvCxnSpPr/>
          <p:nvPr/>
        </p:nvCxnSpPr>
        <p:spPr>
          <a:xfrm flipV="1">
            <a:off x="2801647" y="4062748"/>
            <a:ext cx="121200" cy="305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ak pil 96"/>
          <p:cNvCxnSpPr/>
          <p:nvPr/>
        </p:nvCxnSpPr>
        <p:spPr>
          <a:xfrm flipV="1">
            <a:off x="2763300" y="3205257"/>
            <a:ext cx="121200" cy="305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ak pil 97"/>
          <p:cNvCxnSpPr/>
          <p:nvPr/>
        </p:nvCxnSpPr>
        <p:spPr>
          <a:xfrm flipV="1">
            <a:off x="1910078" y="3247274"/>
            <a:ext cx="121200" cy="305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ak pil 98"/>
          <p:cNvCxnSpPr/>
          <p:nvPr/>
        </p:nvCxnSpPr>
        <p:spPr>
          <a:xfrm flipV="1">
            <a:off x="1910078" y="4042644"/>
            <a:ext cx="121200" cy="305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ak pil 99"/>
          <p:cNvCxnSpPr/>
          <p:nvPr/>
        </p:nvCxnSpPr>
        <p:spPr>
          <a:xfrm flipV="1">
            <a:off x="6138691" y="3322834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ak pil 100"/>
          <p:cNvCxnSpPr/>
          <p:nvPr/>
        </p:nvCxnSpPr>
        <p:spPr>
          <a:xfrm flipV="1">
            <a:off x="6136434" y="4018304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ak pil 101"/>
          <p:cNvCxnSpPr/>
          <p:nvPr/>
        </p:nvCxnSpPr>
        <p:spPr>
          <a:xfrm flipV="1">
            <a:off x="6135255" y="1710902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k pil 102"/>
          <p:cNvCxnSpPr/>
          <p:nvPr/>
        </p:nvCxnSpPr>
        <p:spPr>
          <a:xfrm flipV="1">
            <a:off x="6136433" y="2431186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Rak pil 103"/>
          <p:cNvCxnSpPr/>
          <p:nvPr/>
        </p:nvCxnSpPr>
        <p:spPr>
          <a:xfrm flipV="1">
            <a:off x="7042609" y="4059030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ktangel med rundade hörn 104"/>
          <p:cNvSpPr/>
          <p:nvPr/>
        </p:nvSpPr>
        <p:spPr>
          <a:xfrm>
            <a:off x="7194390" y="3622759"/>
            <a:ext cx="2266578" cy="1206182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Utskrivning och överrapportering</a:t>
            </a:r>
          </a:p>
          <a:p>
            <a:r>
              <a:rPr lang="sv-SE" sz="800"/>
              <a:t>Dietist skriver slutanteckning och överrapporterar till ansvarig dietist för telefonuppföljning med patient 2 veckor efter utskrivning.</a:t>
            </a:r>
            <a:endParaRPr lang="sv-SE" sz="800">
              <a:cs typeface="Calibri"/>
            </a:endParaRPr>
          </a:p>
          <a:p>
            <a:r>
              <a:rPr lang="sv-SE" sz="800"/>
              <a:t>Sjuksköterska på avdelning överrapporterar till sjuksköterska i kommunen via </a:t>
            </a:r>
            <a:r>
              <a:rPr lang="sv-SE" sz="800" err="1"/>
              <a:t>Lifecare</a:t>
            </a:r>
            <a:r>
              <a:rPr lang="sv-SE" sz="800"/>
              <a:t> med hänvisning till dietistens slutanteckning i  NPÖ.</a:t>
            </a:r>
          </a:p>
        </p:txBody>
      </p:sp>
      <p:sp>
        <p:nvSpPr>
          <p:cNvPr id="106" name="Rektangel med rundade hörn 105"/>
          <p:cNvSpPr/>
          <p:nvPr/>
        </p:nvSpPr>
        <p:spPr>
          <a:xfrm>
            <a:off x="7161161" y="2082979"/>
            <a:ext cx="2384408" cy="647886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800" b="1"/>
              <a:t>Överrapportering</a:t>
            </a:r>
          </a:p>
          <a:p>
            <a:r>
              <a:rPr lang="sv-SE" sz="800"/>
              <a:t>Dietist överrapporterar till sjuksköterska i kommunen med hänvisning till journalanteckning som syns i NPÖ .</a:t>
            </a:r>
            <a:endParaRPr lang="sv-SE" sz="800">
              <a:cs typeface="Calibri"/>
            </a:endParaRPr>
          </a:p>
        </p:txBody>
      </p:sp>
      <p:sp>
        <p:nvSpPr>
          <p:cNvPr id="107" name="Rektangel med rundade hörn 106"/>
          <p:cNvSpPr/>
          <p:nvPr/>
        </p:nvSpPr>
        <p:spPr>
          <a:xfrm>
            <a:off x="11115457" y="1242834"/>
            <a:ext cx="1026521" cy="3209136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v-SE" sz="800"/>
          </a:p>
        </p:txBody>
      </p:sp>
      <p:cxnSp>
        <p:nvCxnSpPr>
          <p:cNvPr id="108" name="Rak pil 107"/>
          <p:cNvCxnSpPr/>
          <p:nvPr/>
        </p:nvCxnSpPr>
        <p:spPr>
          <a:xfrm flipV="1">
            <a:off x="11019492" y="3361608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Rak pil 109"/>
          <p:cNvCxnSpPr/>
          <p:nvPr/>
        </p:nvCxnSpPr>
        <p:spPr>
          <a:xfrm flipV="1">
            <a:off x="11006396" y="1700688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Rak pil 110"/>
          <p:cNvCxnSpPr/>
          <p:nvPr/>
        </p:nvCxnSpPr>
        <p:spPr>
          <a:xfrm flipV="1">
            <a:off x="11016234" y="4064273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Rak pil 112"/>
          <p:cNvCxnSpPr/>
          <p:nvPr/>
        </p:nvCxnSpPr>
        <p:spPr>
          <a:xfrm flipV="1">
            <a:off x="9553849" y="4069373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Rak pil 113"/>
          <p:cNvCxnSpPr/>
          <p:nvPr/>
        </p:nvCxnSpPr>
        <p:spPr>
          <a:xfrm flipV="1">
            <a:off x="7053148" y="2430170"/>
            <a:ext cx="129581" cy="203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Bildobjekt 68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17" b="15034"/>
          <a:stretch/>
        </p:blipFill>
        <p:spPr bwMode="auto">
          <a:xfrm>
            <a:off x="6655643" y="98673"/>
            <a:ext cx="5758815" cy="7289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5" name="Rektangel med rundade hörn 54"/>
          <p:cNvSpPr/>
          <p:nvPr/>
        </p:nvSpPr>
        <p:spPr>
          <a:xfrm>
            <a:off x="49428" y="98673"/>
            <a:ext cx="6905740" cy="772506"/>
          </a:xfrm>
          <a:prstGeom prst="roundRect">
            <a:avLst/>
          </a:prstGeom>
          <a:ln w="19050" cmpd="sng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/>
              <a:t>Förslag: flödesschema för patienter från 18 år med misstänkt och/eller diagnosticerad </a:t>
            </a:r>
            <a:r>
              <a:rPr lang="sv-SE" b="1" err="1"/>
              <a:t>dysfagi</a:t>
            </a:r>
            <a:r>
              <a:rPr lang="sv-SE" b="1"/>
              <a:t> 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7E9F249-D4AC-408A-9C20-7A76E0D53F68}"/>
              </a:ext>
            </a:extLst>
          </p:cNvPr>
          <p:cNvSpPr txBox="1"/>
          <p:nvPr/>
        </p:nvSpPr>
        <p:spPr>
          <a:xfrm>
            <a:off x="9354445" y="6259463"/>
            <a:ext cx="2636391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sv-SE"/>
              <a:t>2020-03-31</a:t>
            </a:r>
          </a:p>
        </p:txBody>
      </p:sp>
    </p:spTree>
    <p:extLst>
      <p:ext uri="{BB962C8B-B14F-4D97-AF65-F5344CB8AC3E}">
        <p14:creationId xmlns:p14="http://schemas.microsoft.com/office/powerpoint/2010/main" val="195611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ruta 6">
            <a:extLst>
              <a:ext uri="{FF2B5EF4-FFF2-40B4-BE49-F238E27FC236}">
                <a16:creationId xmlns:a16="http://schemas.microsoft.com/office/drawing/2014/main" id="{1E74DD91-A608-4B1E-A29D-65A6A5F112D7}"/>
              </a:ext>
            </a:extLst>
          </p:cNvPr>
          <p:cNvSpPr txBox="1"/>
          <p:nvPr/>
        </p:nvSpPr>
        <p:spPr>
          <a:xfrm>
            <a:off x="4448175" y="1333500"/>
            <a:ext cx="1000125" cy="29791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sv-SE">
              <a:cs typeface="Calibri"/>
            </a:endParaRPr>
          </a:p>
        </p:txBody>
      </p:sp>
      <p:sp>
        <p:nvSpPr>
          <p:cNvPr id="32" name="Rektangel med rundade hörn 31"/>
          <p:cNvSpPr/>
          <p:nvPr/>
        </p:nvSpPr>
        <p:spPr>
          <a:xfrm>
            <a:off x="1754664" y="3272162"/>
            <a:ext cx="1260041" cy="1974488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Specialistsjukvård</a:t>
            </a:r>
            <a:endParaRPr lang="sv-SE" sz="1000" i="1"/>
          </a:p>
          <a:p>
            <a:endParaRPr lang="sv-SE" sz="1000" i="1"/>
          </a:p>
        </p:txBody>
      </p:sp>
      <p:sp>
        <p:nvSpPr>
          <p:cNvPr id="4" name="Rektangel med rundade hörn 3"/>
          <p:cNvSpPr/>
          <p:nvPr/>
        </p:nvSpPr>
        <p:spPr>
          <a:xfrm>
            <a:off x="79546" y="1335903"/>
            <a:ext cx="1386415" cy="3934288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Uppmärksammat nutritionsproblem</a:t>
            </a:r>
            <a:endParaRPr lang="sv-SE" sz="1000"/>
          </a:p>
        </p:txBody>
      </p:sp>
      <p:sp>
        <p:nvSpPr>
          <p:cNvPr id="5" name="Rektangel med rundade hörn 4"/>
          <p:cNvSpPr/>
          <p:nvPr/>
        </p:nvSpPr>
        <p:spPr>
          <a:xfrm>
            <a:off x="78603" y="137940"/>
            <a:ext cx="9239021" cy="786706"/>
          </a:xfrm>
          <a:prstGeom prst="roundRect">
            <a:avLst/>
          </a:prstGeom>
          <a:ln w="1270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b="1"/>
              <a:t>Förslag: flödesschema för patienter från 18 år med specialiserade nutritionsproblem sida 1 (2)</a:t>
            </a:r>
          </a:p>
        </p:txBody>
      </p:sp>
      <p:sp>
        <p:nvSpPr>
          <p:cNvPr id="6" name="Rektangel med rundade hörn 5"/>
          <p:cNvSpPr/>
          <p:nvPr/>
        </p:nvSpPr>
        <p:spPr>
          <a:xfrm>
            <a:off x="3264392" y="4368556"/>
            <a:ext cx="950999" cy="851528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Slutenvård</a:t>
            </a:r>
          </a:p>
        </p:txBody>
      </p:sp>
      <p:cxnSp>
        <p:nvCxnSpPr>
          <p:cNvPr id="12" name="Rak pil 11"/>
          <p:cNvCxnSpPr/>
          <p:nvPr/>
        </p:nvCxnSpPr>
        <p:spPr>
          <a:xfrm>
            <a:off x="9526040" y="4579130"/>
            <a:ext cx="3843" cy="365747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ktangel med rundade hörn 15"/>
          <p:cNvSpPr/>
          <p:nvPr/>
        </p:nvSpPr>
        <p:spPr>
          <a:xfrm>
            <a:off x="3280695" y="3306968"/>
            <a:ext cx="934696" cy="908906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Öppenvård</a:t>
            </a:r>
          </a:p>
        </p:txBody>
      </p:sp>
      <p:sp>
        <p:nvSpPr>
          <p:cNvPr id="21" name="Rektangel med rundade hörn 20"/>
          <p:cNvSpPr/>
          <p:nvPr/>
        </p:nvSpPr>
        <p:spPr>
          <a:xfrm>
            <a:off x="1750240" y="2331661"/>
            <a:ext cx="1264465" cy="642506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Hemsjukvård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5709384" y="1357448"/>
            <a:ext cx="1594668" cy="3917222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Nutritionsbehandling</a:t>
            </a:r>
          </a:p>
          <a:p>
            <a:r>
              <a:rPr lang="sv-SE" sz="1000" err="1"/>
              <a:t>inkl</a:t>
            </a:r>
            <a:r>
              <a:rPr lang="sv-SE" sz="1000"/>
              <a:t> </a:t>
            </a:r>
            <a:r>
              <a:rPr lang="sv-SE" sz="1000" err="1"/>
              <a:t>ev</a:t>
            </a:r>
            <a:r>
              <a:rPr lang="sv-SE" sz="1000"/>
              <a:t> förskrivning av nutritionsprodukt</a:t>
            </a:r>
          </a:p>
        </p:txBody>
      </p:sp>
      <p:sp>
        <p:nvSpPr>
          <p:cNvPr id="23" name="Rektangel med rundade hörn 22"/>
          <p:cNvSpPr/>
          <p:nvPr/>
        </p:nvSpPr>
        <p:spPr>
          <a:xfrm>
            <a:off x="7652604" y="4131279"/>
            <a:ext cx="2777038" cy="1057922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Utskrivning och överrapportering</a:t>
            </a:r>
          </a:p>
          <a:p>
            <a:r>
              <a:rPr lang="sv-SE" sz="1000"/>
              <a:t>Dietist skriver slutanteckning och överrapporterar till ansvarig dietist. </a:t>
            </a:r>
            <a:endParaRPr lang="sv-SE" sz="1000">
              <a:cs typeface="Calibri"/>
            </a:endParaRPr>
          </a:p>
          <a:p>
            <a:r>
              <a:rPr lang="sv-SE" sz="1000"/>
              <a:t>Sjuksköterska på avdelning rapporterar till sjuksköterska i kommunen via </a:t>
            </a:r>
            <a:r>
              <a:rPr lang="sv-SE" sz="1000" err="1"/>
              <a:t>Lifecare</a:t>
            </a:r>
            <a:r>
              <a:rPr lang="sv-SE" sz="1000"/>
              <a:t> med hänvisning till dietistens slutanteckning i  NPÖ.</a:t>
            </a:r>
          </a:p>
        </p:txBody>
      </p:sp>
      <p:cxnSp>
        <p:nvCxnSpPr>
          <p:cNvPr id="30" name="Rak pil 29"/>
          <p:cNvCxnSpPr/>
          <p:nvPr/>
        </p:nvCxnSpPr>
        <p:spPr>
          <a:xfrm>
            <a:off x="7350155" y="1671263"/>
            <a:ext cx="3450968" cy="2047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ktangel med rundade hörn 33"/>
          <p:cNvSpPr/>
          <p:nvPr/>
        </p:nvSpPr>
        <p:spPr>
          <a:xfrm>
            <a:off x="1764354" y="1395349"/>
            <a:ext cx="1232347" cy="656440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Närsjukvård</a:t>
            </a:r>
          </a:p>
        </p:txBody>
      </p:sp>
      <p:sp>
        <p:nvSpPr>
          <p:cNvPr id="40" name="Rektangel med rundade hörn 39"/>
          <p:cNvSpPr/>
          <p:nvPr/>
        </p:nvSpPr>
        <p:spPr>
          <a:xfrm>
            <a:off x="10806650" y="1376591"/>
            <a:ext cx="1251118" cy="3934288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Uppföljning</a:t>
            </a:r>
          </a:p>
          <a:p>
            <a:r>
              <a:rPr lang="sv-SE" sz="1000"/>
              <a:t>Planerad uppföljning av dietist efter behov. </a:t>
            </a:r>
            <a:endParaRPr lang="sv-SE" sz="1000">
              <a:cs typeface="Calibri"/>
            </a:endParaRPr>
          </a:p>
          <a:p>
            <a:endParaRPr lang="sv-SE" sz="1000"/>
          </a:p>
          <a:p>
            <a:r>
              <a:rPr lang="sv-SE" sz="1000"/>
              <a:t>Dietist överrapporterar till sjuksköterska i kommunen med hänvisning till journalanteckning som syns i NPÖ .</a:t>
            </a:r>
            <a:endParaRPr lang="sv-SE" sz="1000">
              <a:cs typeface="Calibri"/>
            </a:endParaRPr>
          </a:p>
          <a:p>
            <a:endParaRPr lang="sv-SE" sz="1000"/>
          </a:p>
        </p:txBody>
      </p:sp>
      <p:sp>
        <p:nvSpPr>
          <p:cNvPr id="41" name="Rektangel med rundade hörn 40"/>
          <p:cNvSpPr/>
          <p:nvPr/>
        </p:nvSpPr>
        <p:spPr>
          <a:xfrm>
            <a:off x="7638253" y="2194427"/>
            <a:ext cx="2804274" cy="931700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 b="1"/>
              <a:t>Överrapportering</a:t>
            </a:r>
          </a:p>
          <a:p>
            <a:r>
              <a:rPr lang="sv-SE" sz="1000"/>
              <a:t>Dietist överrapporterar till sjuksköterska i kommunen med hänvisning till journalanteckning som syns i NPÖ .</a:t>
            </a:r>
            <a:endParaRPr lang="sv-SE" sz="1000">
              <a:cs typeface="Calibri"/>
            </a:endParaRPr>
          </a:p>
        </p:txBody>
      </p:sp>
      <p:cxnSp>
        <p:nvCxnSpPr>
          <p:cNvPr id="48" name="Rak pil 47"/>
          <p:cNvCxnSpPr/>
          <p:nvPr/>
        </p:nvCxnSpPr>
        <p:spPr>
          <a:xfrm>
            <a:off x="5338449" y="3741570"/>
            <a:ext cx="372979" cy="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pil 30"/>
          <p:cNvCxnSpPr/>
          <p:nvPr/>
        </p:nvCxnSpPr>
        <p:spPr>
          <a:xfrm>
            <a:off x="5311431" y="1704153"/>
            <a:ext cx="372979" cy="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 35"/>
          <p:cNvCxnSpPr/>
          <p:nvPr/>
        </p:nvCxnSpPr>
        <p:spPr>
          <a:xfrm flipV="1">
            <a:off x="3029487" y="3726615"/>
            <a:ext cx="227805" cy="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k pil 37"/>
          <p:cNvCxnSpPr/>
          <p:nvPr/>
        </p:nvCxnSpPr>
        <p:spPr>
          <a:xfrm>
            <a:off x="10417488" y="4732361"/>
            <a:ext cx="372979" cy="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k pil 41"/>
          <p:cNvCxnSpPr/>
          <p:nvPr/>
        </p:nvCxnSpPr>
        <p:spPr>
          <a:xfrm>
            <a:off x="7320710" y="4732361"/>
            <a:ext cx="358814" cy="3299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k pil 44"/>
          <p:cNvCxnSpPr/>
          <p:nvPr/>
        </p:nvCxnSpPr>
        <p:spPr>
          <a:xfrm>
            <a:off x="10428144" y="2676170"/>
            <a:ext cx="372979" cy="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k pil 48"/>
          <p:cNvCxnSpPr/>
          <p:nvPr/>
        </p:nvCxnSpPr>
        <p:spPr>
          <a:xfrm>
            <a:off x="7318826" y="2651362"/>
            <a:ext cx="372979" cy="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k pil 49"/>
          <p:cNvCxnSpPr/>
          <p:nvPr/>
        </p:nvCxnSpPr>
        <p:spPr>
          <a:xfrm>
            <a:off x="5260617" y="2660277"/>
            <a:ext cx="372979" cy="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ktangel med rundade hörn 50"/>
          <p:cNvSpPr/>
          <p:nvPr/>
        </p:nvSpPr>
        <p:spPr>
          <a:xfrm>
            <a:off x="27272" y="1258962"/>
            <a:ext cx="1494078" cy="4051918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v-SE" sz="1000"/>
          </a:p>
        </p:txBody>
      </p:sp>
      <p:sp>
        <p:nvSpPr>
          <p:cNvPr id="53" name="Rektangel med rundade hörn 52"/>
          <p:cNvSpPr/>
          <p:nvPr/>
        </p:nvSpPr>
        <p:spPr>
          <a:xfrm>
            <a:off x="4477632" y="1397742"/>
            <a:ext cx="916292" cy="2818981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/>
              <a:t>Läkare eller sjuksköterska i region eller kommun remitterar till dietist</a:t>
            </a:r>
          </a:p>
        </p:txBody>
      </p:sp>
      <p:cxnSp>
        <p:nvCxnSpPr>
          <p:cNvPr id="54" name="Rak pil 53"/>
          <p:cNvCxnSpPr/>
          <p:nvPr/>
        </p:nvCxnSpPr>
        <p:spPr>
          <a:xfrm flipV="1">
            <a:off x="2979272" y="1723529"/>
            <a:ext cx="1497351" cy="4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pil 54"/>
          <p:cNvCxnSpPr/>
          <p:nvPr/>
        </p:nvCxnSpPr>
        <p:spPr>
          <a:xfrm flipV="1">
            <a:off x="4248943" y="3730933"/>
            <a:ext cx="227805" cy="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ak pil 55"/>
          <p:cNvCxnSpPr/>
          <p:nvPr/>
        </p:nvCxnSpPr>
        <p:spPr>
          <a:xfrm flipV="1">
            <a:off x="3023296" y="4731917"/>
            <a:ext cx="227805" cy="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k pil 56"/>
          <p:cNvCxnSpPr/>
          <p:nvPr/>
        </p:nvCxnSpPr>
        <p:spPr>
          <a:xfrm flipV="1">
            <a:off x="1490872" y="3762078"/>
            <a:ext cx="227805" cy="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ktangel med rundade hörn 57"/>
          <p:cNvSpPr/>
          <p:nvPr/>
        </p:nvSpPr>
        <p:spPr>
          <a:xfrm>
            <a:off x="4476623" y="4371581"/>
            <a:ext cx="830567" cy="875069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000"/>
              <a:t>Avdelning kontaktar dietist på sjukhus</a:t>
            </a:r>
          </a:p>
        </p:txBody>
      </p:sp>
      <p:cxnSp>
        <p:nvCxnSpPr>
          <p:cNvPr id="60" name="Rak pil 59"/>
          <p:cNvCxnSpPr/>
          <p:nvPr/>
        </p:nvCxnSpPr>
        <p:spPr>
          <a:xfrm flipV="1">
            <a:off x="7279134" y="3754308"/>
            <a:ext cx="3521989" cy="2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ak pil 60"/>
          <p:cNvCxnSpPr/>
          <p:nvPr/>
        </p:nvCxnSpPr>
        <p:spPr>
          <a:xfrm>
            <a:off x="5310721" y="4746921"/>
            <a:ext cx="372979" cy="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k pil 62"/>
          <p:cNvCxnSpPr/>
          <p:nvPr/>
        </p:nvCxnSpPr>
        <p:spPr>
          <a:xfrm flipV="1">
            <a:off x="4224760" y="4762003"/>
            <a:ext cx="227805" cy="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k pil 63"/>
          <p:cNvCxnSpPr/>
          <p:nvPr/>
        </p:nvCxnSpPr>
        <p:spPr>
          <a:xfrm flipV="1">
            <a:off x="2992731" y="2663041"/>
            <a:ext cx="1497351" cy="4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k pil 64"/>
          <p:cNvCxnSpPr/>
          <p:nvPr/>
        </p:nvCxnSpPr>
        <p:spPr>
          <a:xfrm flipV="1">
            <a:off x="1531903" y="2659880"/>
            <a:ext cx="227805" cy="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k pil 65"/>
          <p:cNvCxnSpPr/>
          <p:nvPr/>
        </p:nvCxnSpPr>
        <p:spPr>
          <a:xfrm flipV="1">
            <a:off x="1557413" y="1746279"/>
            <a:ext cx="227805" cy="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ak pil 66"/>
          <p:cNvCxnSpPr/>
          <p:nvPr/>
        </p:nvCxnSpPr>
        <p:spPr>
          <a:xfrm flipV="1">
            <a:off x="1534641" y="4751538"/>
            <a:ext cx="227805" cy="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Bildobjekt 3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17" b="15034"/>
          <a:stretch/>
        </p:blipFill>
        <p:spPr bwMode="auto">
          <a:xfrm>
            <a:off x="6161715" y="5481706"/>
            <a:ext cx="5758815" cy="7289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6E93D671-63E2-4707-A49E-E651030C3A93}"/>
              </a:ext>
            </a:extLst>
          </p:cNvPr>
          <p:cNvSpPr txBox="1"/>
          <p:nvPr/>
        </p:nvSpPr>
        <p:spPr>
          <a:xfrm>
            <a:off x="9354445" y="6259463"/>
            <a:ext cx="2636391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sv-SE"/>
              <a:t>2020-03-31</a:t>
            </a:r>
          </a:p>
        </p:txBody>
      </p:sp>
    </p:spTree>
    <p:extLst>
      <p:ext uri="{BB962C8B-B14F-4D97-AF65-F5344CB8AC3E}">
        <p14:creationId xmlns:p14="http://schemas.microsoft.com/office/powerpoint/2010/main" val="338773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de hörn 4"/>
          <p:cNvSpPr/>
          <p:nvPr/>
        </p:nvSpPr>
        <p:spPr>
          <a:xfrm>
            <a:off x="345360" y="353609"/>
            <a:ext cx="5586313" cy="759168"/>
          </a:xfrm>
          <a:prstGeom prst="roundRect">
            <a:avLst/>
          </a:prstGeom>
          <a:ln w="1270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b="1"/>
              <a:t>Definition av specialiserade nutritionsproblem sida 2 (2)</a:t>
            </a:r>
          </a:p>
        </p:txBody>
      </p:sp>
      <p:sp>
        <p:nvSpPr>
          <p:cNvPr id="13" name="Rektangel med rundade hörn 12"/>
          <p:cNvSpPr/>
          <p:nvPr/>
        </p:nvSpPr>
        <p:spPr>
          <a:xfrm>
            <a:off x="345358" y="5376057"/>
            <a:ext cx="11480055" cy="1271878"/>
          </a:xfrm>
          <a:prstGeom prst="roundRect">
            <a:avLst/>
          </a:prstGeom>
          <a:ln w="12700" cmpd="dbl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100" b="1"/>
              <a:t>Organisation </a:t>
            </a:r>
          </a:p>
          <a:p>
            <a:r>
              <a:rPr lang="sv-SE" sz="1100">
                <a:solidFill>
                  <a:schemeClr val="tx1"/>
                </a:solidFill>
              </a:rPr>
              <a:t>Mottagningsbesök sker i första hand på dietistmottagningen men vid behov görs hembesök.</a:t>
            </a:r>
            <a:endParaRPr lang="sv-SE" sz="1100">
              <a:solidFill>
                <a:schemeClr val="tx1"/>
              </a:solidFill>
              <a:cs typeface="Calibri"/>
            </a:endParaRPr>
          </a:p>
          <a:p>
            <a:r>
              <a:rPr lang="sv-SE" sz="1100"/>
              <a:t>Dietist i specialistsjukvård följer patienten tills denna är stabil även om patienten remitterats vidare. </a:t>
            </a:r>
            <a:endParaRPr lang="sv-SE" sz="1100">
              <a:cs typeface="Calibri"/>
            </a:endParaRPr>
          </a:p>
          <a:p>
            <a:r>
              <a:rPr lang="sv-SE" sz="1100">
                <a:solidFill>
                  <a:schemeClr val="tx1"/>
                </a:solidFill>
              </a:rPr>
              <a:t>Nya patienter: sjuksköterska i kommunen skickar pappersremiss enigt nedan:  </a:t>
            </a:r>
            <a:endParaRPr lang="sv-SE" sz="1100">
              <a:solidFill>
                <a:schemeClr val="tx1"/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u="sng">
                <a:solidFill>
                  <a:schemeClr val="tx2"/>
                </a:solidFill>
                <a:hlinkClick r:id="rId2"/>
              </a:rPr>
              <a:t>Remissblankett till dietist</a:t>
            </a:r>
            <a:r>
              <a:rPr lang="sv-SE" sz="1100">
                <a:solidFill>
                  <a:schemeClr val="tx2"/>
                </a:solidFill>
              </a:rPr>
              <a:t> </a:t>
            </a:r>
            <a:r>
              <a:rPr lang="sv-SE" sz="1100">
                <a:solidFill>
                  <a:schemeClr val="tx1"/>
                </a:solidFill>
              </a:rPr>
              <a:t> framtagen av Implementeringsgruppen (Region Halland och Hallands kommuner) i samråd med dietistmottagningen. </a:t>
            </a:r>
            <a:endParaRPr lang="sv-SE" sz="1100">
              <a:solidFill>
                <a:schemeClr val="tx1"/>
              </a:solidFill>
              <a:cs typeface="Calibri"/>
            </a:endParaRPr>
          </a:p>
        </p:txBody>
      </p:sp>
      <p:sp>
        <p:nvSpPr>
          <p:cNvPr id="37" name="Rektangel med rundade hörn 36"/>
          <p:cNvSpPr/>
          <p:nvPr/>
        </p:nvSpPr>
        <p:spPr>
          <a:xfrm>
            <a:off x="8274597" y="1261255"/>
            <a:ext cx="3550816" cy="3866253"/>
          </a:xfrm>
          <a:prstGeom prst="roundRect">
            <a:avLst/>
          </a:prstGeom>
          <a:solidFill>
            <a:schemeClr val="bg1"/>
          </a:solidFill>
          <a:ln w="12700" cmpd="dbl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100" b="1"/>
              <a:t>Kommunens nutritionsansvar</a:t>
            </a:r>
          </a:p>
          <a:p>
            <a:pPr marL="171450" indent="-171450">
              <a:buFontTx/>
              <a:buChar char="-"/>
            </a:pPr>
            <a:r>
              <a:rPr lang="sv-SE" sz="1100">
                <a:solidFill>
                  <a:schemeClr val="tx1"/>
                </a:solidFill>
              </a:rPr>
              <a:t>Systematisk bedömning av malnutrition</a:t>
            </a:r>
          </a:p>
          <a:p>
            <a:pPr marL="171450" indent="-171450">
              <a:buFontTx/>
              <a:buChar char="-"/>
            </a:pPr>
            <a:r>
              <a:rPr lang="sv-SE" sz="1100">
                <a:solidFill>
                  <a:schemeClr val="tx1"/>
                </a:solidFill>
              </a:rPr>
              <a:t>Bedömning av behov respektive intag av energi och protein</a:t>
            </a:r>
          </a:p>
          <a:p>
            <a:pPr marL="171450" indent="-171450">
              <a:buFontTx/>
              <a:buChar char="-"/>
            </a:pPr>
            <a:r>
              <a:rPr lang="sv-SE" sz="1100">
                <a:solidFill>
                  <a:schemeClr val="tx1"/>
                </a:solidFill>
              </a:rPr>
              <a:t>Ordination och förskrivning av kosttillägg utifrån ett bassortiment av nutritionsprodukter</a:t>
            </a:r>
          </a:p>
          <a:p>
            <a:pPr marL="171450" indent="-171450">
              <a:buFontTx/>
              <a:buChar char="-"/>
            </a:pPr>
            <a:r>
              <a:rPr lang="sv-SE" sz="1100">
                <a:solidFill>
                  <a:schemeClr val="tx1"/>
                </a:solidFill>
              </a:rPr>
              <a:t>Anpassning av maten utifrån allergier, överkänslighet eller vid behov av förändrad konsistens</a:t>
            </a:r>
          </a:p>
          <a:p>
            <a:pPr marL="171450" indent="-171450">
              <a:buFontTx/>
              <a:buChar char="-"/>
            </a:pPr>
            <a:r>
              <a:rPr lang="sv-SE" sz="1100">
                <a:solidFill>
                  <a:schemeClr val="tx1"/>
                </a:solidFill>
              </a:rPr>
              <a:t>Översyn av måltidsfördelning, nattfasta och måltidsmiljö</a:t>
            </a:r>
          </a:p>
          <a:p>
            <a:pPr marL="171450" indent="-171450">
              <a:buFontTx/>
              <a:buChar char="-"/>
            </a:pPr>
            <a:r>
              <a:rPr lang="sv-SE" sz="1100"/>
              <a:t>Information till vårdpersonal och kök</a:t>
            </a:r>
          </a:p>
          <a:p>
            <a:pPr marL="171450" indent="-171450">
              <a:buFontTx/>
              <a:buChar char="-"/>
            </a:pPr>
            <a:r>
              <a:rPr lang="sv-SE" sz="1100"/>
              <a:t>Generell rådgivning i nutritionsfrågor</a:t>
            </a:r>
          </a:p>
          <a:p>
            <a:pPr marL="171450" indent="-171450">
              <a:buFontTx/>
              <a:buChar char="-"/>
            </a:pPr>
            <a:r>
              <a:rPr lang="sv-SE" sz="1100"/>
              <a:t>Trycksår (se </a:t>
            </a:r>
            <a:r>
              <a:rPr lang="sv-SE" sz="1100">
                <a:hlinkClick r:id="rId3"/>
              </a:rPr>
              <a:t>Terapirekommendationer om behandling av trycksår </a:t>
            </a:r>
            <a:r>
              <a:rPr lang="sv-SE" sz="1100"/>
              <a:t>) </a:t>
            </a:r>
          </a:p>
          <a:p>
            <a:pPr marL="171450" indent="-171450">
              <a:buFontTx/>
              <a:buChar char="-"/>
            </a:pPr>
            <a:r>
              <a:rPr lang="sv-SE" sz="1100"/>
              <a:t>Odiagnostiserad dysfagi</a:t>
            </a:r>
          </a:p>
          <a:p>
            <a:pPr marL="171450" indent="-171450">
              <a:buFontTx/>
              <a:buChar char="-"/>
            </a:pPr>
            <a:r>
              <a:rPr lang="sv-SE" sz="1100"/>
              <a:t>Tuggsvårigheter på grund av nedsatt tandstatus</a:t>
            </a:r>
          </a:p>
        </p:txBody>
      </p:sp>
      <p:sp>
        <p:nvSpPr>
          <p:cNvPr id="38" name="Rektangel med rundade hörn 37"/>
          <p:cNvSpPr/>
          <p:nvPr/>
        </p:nvSpPr>
        <p:spPr>
          <a:xfrm>
            <a:off x="345358" y="1261257"/>
            <a:ext cx="3486908" cy="3866252"/>
          </a:xfrm>
          <a:prstGeom prst="roundRect">
            <a:avLst/>
          </a:prstGeom>
          <a:solidFill>
            <a:schemeClr val="bg1"/>
          </a:solidFill>
          <a:ln w="12700" cmpd="dbl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100" b="1"/>
              <a:t>Kriterier dietist i närsjukvård</a:t>
            </a:r>
            <a:endParaRPr lang="sv-SE" sz="1100"/>
          </a:p>
          <a:p>
            <a:r>
              <a:rPr lang="sv-SE" sz="1100"/>
              <a:t>Patienter som tillhör närsjukvården t ex</a:t>
            </a:r>
            <a:endParaRPr lang="sv-SE" sz="110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sv-SE" sz="1100"/>
              <a:t>Malnutrition</a:t>
            </a:r>
            <a:endParaRPr lang="sv-SE" sz="110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sv-SE" sz="1100"/>
              <a:t>Mag-tarm (IBS, celiaki, komplikationer efter magtarmoperation)</a:t>
            </a:r>
            <a:endParaRPr lang="sv-SE" sz="110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sv-SE" sz="1100">
                <a:cs typeface="Calibri"/>
              </a:rPr>
              <a:t>Parenteral nutrition - hänvisas till dietist i specialistsjukvården</a:t>
            </a:r>
            <a:endParaRPr lang="sv-SE" sz="1100"/>
          </a:p>
          <a:p>
            <a:pPr marL="171450" indent="-171450">
              <a:buFontTx/>
              <a:buChar char="-"/>
            </a:pPr>
            <a:r>
              <a:rPr lang="sv-SE" sz="1100" err="1"/>
              <a:t>Hyperlipidemi</a:t>
            </a:r>
            <a:r>
              <a:rPr lang="sv-SE" sz="1100"/>
              <a:t>, diabetes typ 2 (grupp) </a:t>
            </a:r>
            <a:endParaRPr lang="sv-SE" sz="110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sv-SE" sz="1100">
                <a:cs typeface="Calibri"/>
              </a:rPr>
              <a:t>Fetma, BMI ≥ 30</a:t>
            </a:r>
          </a:p>
        </p:txBody>
      </p:sp>
      <p:sp>
        <p:nvSpPr>
          <p:cNvPr id="39" name="Rektangel med rundade hörn 38"/>
          <p:cNvSpPr/>
          <p:nvPr/>
        </p:nvSpPr>
        <p:spPr>
          <a:xfrm>
            <a:off x="4111574" y="1261256"/>
            <a:ext cx="3947625" cy="3866253"/>
          </a:xfrm>
          <a:prstGeom prst="roundRect">
            <a:avLst/>
          </a:prstGeom>
          <a:solidFill>
            <a:schemeClr val="bg1"/>
          </a:solidFill>
          <a:ln w="12700" cmpd="dbl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100" b="1"/>
              <a:t>Kriterier dietist i specialistsjukvård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sv-SE" sz="1100"/>
              <a:t>Patienter som är inskrivna i specialistsjukvården med pågående behandling, t ex</a:t>
            </a:r>
          </a:p>
          <a:p>
            <a:pPr marL="628650" lvl="1" indent="-171450">
              <a:buFontTx/>
              <a:buChar char="-"/>
            </a:pPr>
            <a:r>
              <a:rPr lang="sv-SE" sz="1100"/>
              <a:t>Malnutrition sjukdomsrelaterad, diagnoser som ex cancer, KOL, hjärtsvikt, neurologiska sjukdomar</a:t>
            </a:r>
          </a:p>
          <a:p>
            <a:pPr marL="628650" lvl="1" indent="-171450">
              <a:buFontTx/>
              <a:buChar char="-"/>
            </a:pPr>
            <a:r>
              <a:rPr lang="sv-SE" sz="1100"/>
              <a:t>Njursjukdom</a:t>
            </a:r>
          </a:p>
          <a:p>
            <a:pPr marL="628650" lvl="1" indent="-171450">
              <a:buFontTx/>
              <a:buChar char="-"/>
            </a:pPr>
            <a:r>
              <a:rPr lang="sv-SE" sz="1100"/>
              <a:t>Magtarmsjukdom</a:t>
            </a:r>
          </a:p>
          <a:p>
            <a:pPr marL="628650" lvl="1" indent="-171450">
              <a:buFontTx/>
              <a:buChar char="-"/>
            </a:pPr>
            <a:r>
              <a:rPr lang="sv-SE" sz="1100"/>
              <a:t>Leversjukdom</a:t>
            </a:r>
          </a:p>
          <a:p>
            <a:pPr marL="628650" lvl="1" indent="-171450">
              <a:buFontTx/>
              <a:buChar char="-"/>
            </a:pPr>
            <a:r>
              <a:rPr lang="sv-SE" sz="1100"/>
              <a:t>Parenteral nutrition</a:t>
            </a:r>
          </a:p>
          <a:p>
            <a:pPr marL="628650" lvl="1" indent="-171450">
              <a:buFontTx/>
              <a:buChar char="-"/>
            </a:pPr>
            <a:r>
              <a:rPr lang="sv-SE" sz="1100"/>
              <a:t>Diabetes typ 1</a:t>
            </a:r>
          </a:p>
          <a:p>
            <a:pPr marL="628650" lvl="1" indent="-171450">
              <a:buFontTx/>
              <a:buChar char="-"/>
            </a:pPr>
            <a:r>
              <a:rPr lang="sv-SE" sz="1100"/>
              <a:t>Obesitaskirurgi</a:t>
            </a:r>
          </a:p>
          <a:p>
            <a:endParaRPr lang="sv-SE" sz="1100" b="1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sv-SE" sz="1100"/>
              <a:t>Patienter med specialiserade nutritionsproblem som är utskrivna från specialistsjukvården men ändå har behov av fortsatt nutritionsbehandling (t ex färdigbehandlad cancersjukdom eller magtarmkirurgi). </a:t>
            </a:r>
            <a:endParaRPr lang="sv-SE" sz="1100" b="1"/>
          </a:p>
        </p:txBody>
      </p:sp>
      <p:pic>
        <p:nvPicPr>
          <p:cNvPr id="7" name="Bildobjekt 6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17" b="15034"/>
          <a:stretch/>
        </p:blipFill>
        <p:spPr bwMode="auto">
          <a:xfrm>
            <a:off x="6232021" y="353115"/>
            <a:ext cx="5758815" cy="7289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586E5298-A72B-4A16-B604-607312CF1362}"/>
              </a:ext>
            </a:extLst>
          </p:cNvPr>
          <p:cNvSpPr txBox="1"/>
          <p:nvPr/>
        </p:nvSpPr>
        <p:spPr>
          <a:xfrm>
            <a:off x="10579823" y="6310949"/>
            <a:ext cx="1544878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sv-SE"/>
              <a:t>2020-03-31</a:t>
            </a:r>
          </a:p>
        </p:txBody>
      </p:sp>
    </p:spTree>
    <p:extLst>
      <p:ext uri="{BB962C8B-B14F-4D97-AF65-F5344CB8AC3E}">
        <p14:creationId xmlns:p14="http://schemas.microsoft.com/office/powerpoint/2010/main" val="533484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F97B20B23795D418DAB78CB3037ACFE" ma:contentTypeVersion="6" ma:contentTypeDescription="Skapa ett nytt dokument." ma:contentTypeScope="" ma:versionID="4c0e6b4b52afd36d3f2c1467f9937587">
  <xsd:schema xmlns:xsd="http://www.w3.org/2001/XMLSchema" xmlns:xs="http://www.w3.org/2001/XMLSchema" xmlns:p="http://schemas.microsoft.com/office/2006/metadata/properties" xmlns:ns2="59366d8c-c824-46c9-ac1f-59bc781cc4aa" xmlns:ns3="bc15fcbc-1234-4735-9995-6b1bd3305bc6" targetNamespace="http://schemas.microsoft.com/office/2006/metadata/properties" ma:root="true" ma:fieldsID="bfcd615d10a94480a0a6c2a229475ba4" ns2:_="" ns3:_="">
    <xsd:import namespace="59366d8c-c824-46c9-ac1f-59bc781cc4aa"/>
    <xsd:import namespace="bc15fcbc-1234-4735-9995-6b1bd3305b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366d8c-c824-46c9-ac1f-59bc781cc4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15fcbc-1234-4735-9995-6b1bd3305bc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4CFD03-0325-496F-8625-2D89568B43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FD6263-664F-49E7-A1C7-0BE92BB3C5EE}"/>
</file>

<file path=customXml/itemProps3.xml><?xml version="1.0" encoding="utf-8"?>
<ds:datastoreItem xmlns:ds="http://schemas.openxmlformats.org/officeDocument/2006/customXml" ds:itemID="{702E82A2-7863-43F1-A984-53BEE135AE52}">
  <ds:schemaRefs>
    <ds:schemaRef ds:uri="http://schemas.microsoft.com/office/2006/metadata/properties"/>
    <ds:schemaRef ds:uri="b094d538-ad02-41d0-af9c-a0a7d884a40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24c4b748-c837-4b49-bc83-0a5a1298820e"/>
    <ds:schemaRef ds:uri="http://www.w3.org/XML/1998/namespace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e2fa6928-c4c4-4538-bf45-190ae5015350}" enabled="1" method="Privileged" siteId="{7248f3de-88b5-4834-9b69-d3877b8b0b9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1069</Words>
  <Application>Microsoft Office PowerPoint</Application>
  <PresentationFormat>Widescreen</PresentationFormat>
  <Paragraphs>144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Office-tema</vt:lpstr>
      <vt:lpstr>mellan Region Halland  och Hallands kommuner för patienter från 18 år med enteral  nutrition, diagnosticerad dysfagi och specialiserade nutritionsproblem där ansvaret tillhör regionens dietist</vt:lpstr>
      <vt:lpstr>PowerPoint Presentation</vt:lpstr>
      <vt:lpstr>PowerPoint Presentation</vt:lpstr>
      <vt:lpstr>PowerPoint Presentation</vt:lpstr>
      <vt:lpstr>PowerPoint Presentation</vt:lpstr>
    </vt:vector>
  </TitlesOfParts>
  <Company>Kungsbacka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Emma Davachi</dc:creator>
  <cp:lastModifiedBy>Christina Uddén</cp:lastModifiedBy>
  <cp:revision>7</cp:revision>
  <cp:lastPrinted>2025-02-11T12:03:00Z</cp:lastPrinted>
  <dcterms:created xsi:type="dcterms:W3CDTF">2018-02-07T07:59:59Z</dcterms:created>
  <dcterms:modified xsi:type="dcterms:W3CDTF">2025-03-19T07:54:32Z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0x0101008F97B20B23795D418DAB78CB3037ACFE</vt:lpwstr>
  </property>
  <property fmtid="{D5CDD505-2E9C-101B-9397-08002B2CF9AE}" pid="3" name="AuthorIds_UIVersion_15872">
    <vt:lpwstr>17</vt:lpwstr>
  </property>
</Properties>
</file>