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90" r:id="rId6"/>
    <p:sldId id="292" r:id="rId7"/>
    <p:sldId id="293" r:id="rId8"/>
    <p:sldId id="307" r:id="rId9"/>
    <p:sldId id="273" r:id="rId10"/>
    <p:sldId id="269" r:id="rId11"/>
    <p:sldId id="271" r:id="rId12"/>
    <p:sldId id="275" r:id="rId13"/>
    <p:sldId id="274" r:id="rId14"/>
    <p:sldId id="260" r:id="rId15"/>
    <p:sldId id="261" r:id="rId16"/>
    <p:sldId id="259" r:id="rId17"/>
    <p:sldId id="262" r:id="rId18"/>
    <p:sldId id="294" r:id="rId19"/>
    <p:sldId id="296" r:id="rId20"/>
    <p:sldId id="299" r:id="rId21"/>
    <p:sldId id="280" r:id="rId22"/>
    <p:sldId id="282" r:id="rId23"/>
    <p:sldId id="287" r:id="rId24"/>
    <p:sldId id="286" r:id="rId25"/>
    <p:sldId id="288" r:id="rId26"/>
    <p:sldId id="301" r:id="rId27"/>
    <p:sldId id="279" r:id="rId28"/>
    <p:sldId id="289" r:id="rId29"/>
    <p:sldId id="308" r:id="rId30"/>
    <p:sldId id="284" r:id="rId31"/>
    <p:sldId id="285" r:id="rId32"/>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Rydén" initials="IR" lastIdx="4" clrIdx="0">
    <p:extLst>
      <p:ext uri="{19B8F6BF-5375-455C-9EA6-DF929625EA0E}">
        <p15:presenceInfo xmlns:p15="http://schemas.microsoft.com/office/powerpoint/2012/main" userId="S-1-5-21-3310797828-2976663337-4258881251-22357" providerId="AD"/>
      </p:ext>
    </p:extLst>
  </p:cmAuthor>
  <p:cmAuthor id="2" name="Cecilia Embring" initials="CE" lastIdx="3" clrIdx="1">
    <p:extLst>
      <p:ext uri="{19B8F6BF-5375-455C-9EA6-DF929625EA0E}">
        <p15:presenceInfo xmlns:p15="http://schemas.microsoft.com/office/powerpoint/2012/main" userId="S-1-5-21-3310797828-2976663337-4258881251-34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62740-CBCA-4C0C-4ED1-0182EABEB221}" v="30" dt="2020-01-13T15:46:21.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55" autoAdjust="0"/>
  </p:normalViewPr>
  <p:slideViewPr>
    <p:cSldViewPr snapToGrid="0">
      <p:cViewPr varScale="1">
        <p:scale>
          <a:sx n="84" d="100"/>
          <a:sy n="84"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Rydén" userId="S::ida.ryden@falkenberg.se::db4aa8bb-6427-4a12-a435-530befb809f3" providerId="AD" clId="Web-{8800E77E-A34E-45C1-ABA9-294FE734173C}"/>
    <pc:docChg chg="modSld">
      <pc:chgData name="Ida Rydén" userId="S::ida.ryden@falkenberg.se::db4aa8bb-6427-4a12-a435-530befb809f3" providerId="AD" clId="Web-{8800E77E-A34E-45C1-ABA9-294FE734173C}" dt="2019-08-14T14:03:43.772" v="4" actId="1076"/>
      <pc:docMkLst>
        <pc:docMk/>
      </pc:docMkLst>
      <pc:sldChg chg="modSp">
        <pc:chgData name="Ida Rydén" userId="S::ida.ryden@falkenberg.se::db4aa8bb-6427-4a12-a435-530befb809f3" providerId="AD" clId="Web-{8800E77E-A34E-45C1-ABA9-294FE734173C}" dt="2019-08-14T14:03:43.772" v="4" actId="1076"/>
        <pc:sldMkLst>
          <pc:docMk/>
          <pc:sldMk cId="3532610468" sldId="300"/>
        </pc:sldMkLst>
        <pc:picChg chg="mod">
          <ac:chgData name="Ida Rydén" userId="S::ida.ryden@falkenberg.se::db4aa8bb-6427-4a12-a435-530befb809f3" providerId="AD" clId="Web-{8800E77E-A34E-45C1-ABA9-294FE734173C}" dt="2019-08-14T14:03:43.772" v="4" actId="1076"/>
          <ac:picMkLst>
            <pc:docMk/>
            <pc:sldMk cId="3532610468" sldId="300"/>
            <ac:picMk id="4" creationId="{00000000-0000-0000-0000-000000000000}"/>
          </ac:picMkLst>
        </pc:picChg>
      </pc:sldChg>
    </pc:docChg>
  </pc:docChgLst>
  <pc:docChgLst>
    <pc:chgData name="Cecilia Embring" userId="S::cecilia.embring@falkenberg.se::1d1e15a0-0853-4607-b936-1d41f1f25e99" providerId="AD" clId="Web-{03862740-CBCA-4C0C-4ED1-0182EABEB221}"/>
    <pc:docChg chg="modSld">
      <pc:chgData name="Cecilia Embring" userId="S::cecilia.embring@falkenberg.se::1d1e15a0-0853-4607-b936-1d41f1f25e99" providerId="AD" clId="Web-{03862740-CBCA-4C0C-4ED1-0182EABEB221}" dt="2020-01-13T15:53:09.498" v="91"/>
      <pc:docMkLst>
        <pc:docMk/>
      </pc:docMkLst>
      <pc:sldChg chg="mod modShow">
        <pc:chgData name="Cecilia Embring" userId="S::cecilia.embring@falkenberg.se::1d1e15a0-0853-4607-b936-1d41f1f25e99" providerId="AD" clId="Web-{03862740-CBCA-4C0C-4ED1-0182EABEB221}" dt="2020-01-13T14:56:39.863" v="1"/>
        <pc:sldMkLst>
          <pc:docMk/>
          <pc:sldMk cId="599633726" sldId="269"/>
        </pc:sldMkLst>
      </pc:sldChg>
      <pc:sldChg chg="mod modShow">
        <pc:chgData name="Cecilia Embring" userId="S::cecilia.embring@falkenberg.se::1d1e15a0-0853-4607-b936-1d41f1f25e99" providerId="AD" clId="Web-{03862740-CBCA-4C0C-4ED1-0182EABEB221}" dt="2020-01-13T14:56:44.519" v="2"/>
        <pc:sldMkLst>
          <pc:docMk/>
          <pc:sldMk cId="1636278016" sldId="271"/>
        </pc:sldMkLst>
      </pc:sldChg>
      <pc:sldChg chg="mod modShow">
        <pc:chgData name="Cecilia Embring" userId="S::cecilia.embring@falkenberg.se::1d1e15a0-0853-4607-b936-1d41f1f25e99" providerId="AD" clId="Web-{03862740-CBCA-4C0C-4ED1-0182EABEB221}" dt="2020-01-13T14:57:02.005" v="4"/>
        <pc:sldMkLst>
          <pc:docMk/>
          <pc:sldMk cId="4209360019" sldId="274"/>
        </pc:sldMkLst>
      </pc:sldChg>
      <pc:sldChg chg="mod modShow">
        <pc:chgData name="Cecilia Embring" userId="S::cecilia.embring@falkenberg.se::1d1e15a0-0853-4607-b936-1d41f1f25e99" providerId="AD" clId="Web-{03862740-CBCA-4C0C-4ED1-0182EABEB221}" dt="2020-01-13T14:56:48.738" v="3"/>
        <pc:sldMkLst>
          <pc:docMk/>
          <pc:sldMk cId="2456883573" sldId="275"/>
        </pc:sldMkLst>
      </pc:sldChg>
      <pc:sldChg chg="modNotes">
        <pc:chgData name="Cecilia Embring" userId="S::cecilia.embring@falkenberg.se::1d1e15a0-0853-4607-b936-1d41f1f25e99" providerId="AD" clId="Web-{03862740-CBCA-4C0C-4ED1-0182EABEB221}" dt="2020-01-13T15:23:54.006" v="23"/>
        <pc:sldMkLst>
          <pc:docMk/>
          <pc:sldMk cId="3554932134" sldId="279"/>
        </pc:sldMkLst>
      </pc:sldChg>
      <pc:sldChg chg="modNotes">
        <pc:chgData name="Cecilia Embring" userId="S::cecilia.embring@falkenberg.se::1d1e15a0-0853-4607-b936-1d41f1f25e99" providerId="AD" clId="Web-{03862740-CBCA-4C0C-4ED1-0182EABEB221}" dt="2020-01-13T15:49:43.331" v="83"/>
        <pc:sldMkLst>
          <pc:docMk/>
          <pc:sldMk cId="4183391806" sldId="281"/>
        </pc:sldMkLst>
      </pc:sldChg>
      <pc:sldChg chg="mod modShow">
        <pc:chgData name="Cecilia Embring" userId="S::cecilia.embring@falkenberg.se::1d1e15a0-0853-4607-b936-1d41f1f25e99" providerId="AD" clId="Web-{03862740-CBCA-4C0C-4ED1-0182EABEB221}" dt="2020-01-13T15:20:14.182" v="5"/>
        <pc:sldMkLst>
          <pc:docMk/>
          <pc:sldMk cId="2772160377" sldId="288"/>
        </pc:sldMkLst>
      </pc:sldChg>
      <pc:sldChg chg="modSp modNotes">
        <pc:chgData name="Cecilia Embring" userId="S::cecilia.embring@falkenberg.se::1d1e15a0-0853-4607-b936-1d41f1f25e99" providerId="AD" clId="Web-{03862740-CBCA-4C0C-4ED1-0182EABEB221}" dt="2020-01-13T15:47:59.670" v="49"/>
        <pc:sldMkLst>
          <pc:docMk/>
          <pc:sldMk cId="28559358" sldId="289"/>
        </pc:sldMkLst>
        <pc:spChg chg="mod">
          <ac:chgData name="Cecilia Embring" userId="S::cecilia.embring@falkenberg.se::1d1e15a0-0853-4607-b936-1d41f1f25e99" providerId="AD" clId="Web-{03862740-CBCA-4C0C-4ED1-0182EABEB221}" dt="2020-01-13T15:46:21.275" v="46" actId="20577"/>
          <ac:spMkLst>
            <pc:docMk/>
            <pc:sldMk cId="28559358" sldId="289"/>
            <ac:spMk id="3" creationId="{00000000-0000-0000-0000-000000000000}"/>
          </ac:spMkLst>
        </pc:spChg>
      </pc:sldChg>
      <pc:sldChg chg="modNotes">
        <pc:chgData name="Cecilia Embring" userId="S::cecilia.embring@falkenberg.se::1d1e15a0-0853-4607-b936-1d41f1f25e99" providerId="AD" clId="Web-{03862740-CBCA-4C0C-4ED1-0182EABEB221}" dt="2020-01-13T15:53:09.498" v="91"/>
        <pc:sldMkLst>
          <pc:docMk/>
          <pc:sldMk cId="3532610468" sldId="300"/>
        </pc:sldMkLst>
      </pc:sldChg>
      <pc:sldChg chg="mod modShow">
        <pc:chgData name="Cecilia Embring" userId="S::cecilia.embring@falkenberg.se::1d1e15a0-0853-4607-b936-1d41f1f25e99" providerId="AD" clId="Web-{03862740-CBCA-4C0C-4ED1-0182EABEB221}" dt="2020-01-13T14:54:52.717" v="0"/>
        <pc:sldMkLst>
          <pc:docMk/>
          <pc:sldMk cId="1556778202"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348" cy="498215"/>
          </a:xfrm>
          <a:prstGeom prst="rect">
            <a:avLst/>
          </a:prstGeom>
        </p:spPr>
        <p:txBody>
          <a:bodyPr vert="horz" lIns="91486" tIns="45742" rIns="91486" bIns="45742" rtlCol="0"/>
          <a:lstStyle>
            <a:lvl1pPr algn="l">
              <a:defRPr sz="1200"/>
            </a:lvl1pPr>
          </a:lstStyle>
          <a:p>
            <a:endParaRPr lang="sv-SE"/>
          </a:p>
        </p:txBody>
      </p:sp>
      <p:sp>
        <p:nvSpPr>
          <p:cNvPr id="3" name="Platshållare för datum 2"/>
          <p:cNvSpPr>
            <a:spLocks noGrp="1"/>
          </p:cNvSpPr>
          <p:nvPr>
            <p:ph type="dt" sz="quarter" idx="1"/>
          </p:nvPr>
        </p:nvSpPr>
        <p:spPr>
          <a:xfrm>
            <a:off x="3851342" y="1"/>
            <a:ext cx="2946348" cy="498215"/>
          </a:xfrm>
          <a:prstGeom prst="rect">
            <a:avLst/>
          </a:prstGeom>
        </p:spPr>
        <p:txBody>
          <a:bodyPr vert="horz" lIns="91486" tIns="45742" rIns="91486" bIns="45742" rtlCol="0"/>
          <a:lstStyle>
            <a:lvl1pPr algn="r">
              <a:defRPr sz="1200"/>
            </a:lvl1pPr>
          </a:lstStyle>
          <a:p>
            <a:r>
              <a:rPr lang="sv-SE" smtClean="0"/>
              <a:t>2020-02-06</a:t>
            </a:r>
            <a:endParaRPr lang="sv-SE"/>
          </a:p>
        </p:txBody>
      </p:sp>
      <p:sp>
        <p:nvSpPr>
          <p:cNvPr id="4" name="Platshållare för sidfot 3"/>
          <p:cNvSpPr>
            <a:spLocks noGrp="1"/>
          </p:cNvSpPr>
          <p:nvPr>
            <p:ph type="ftr" sz="quarter" idx="2"/>
          </p:nvPr>
        </p:nvSpPr>
        <p:spPr>
          <a:xfrm>
            <a:off x="0" y="9431602"/>
            <a:ext cx="2946348" cy="498214"/>
          </a:xfrm>
          <a:prstGeom prst="rect">
            <a:avLst/>
          </a:prstGeom>
        </p:spPr>
        <p:txBody>
          <a:bodyPr vert="horz" lIns="91486" tIns="45742" rIns="91486" bIns="45742"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342" y="9431602"/>
            <a:ext cx="2946348" cy="498214"/>
          </a:xfrm>
          <a:prstGeom prst="rect">
            <a:avLst/>
          </a:prstGeom>
        </p:spPr>
        <p:txBody>
          <a:bodyPr vert="horz" lIns="91486" tIns="45742" rIns="91486" bIns="45742" rtlCol="0" anchor="b"/>
          <a:lstStyle>
            <a:lvl1pPr algn="r">
              <a:defRPr sz="1200"/>
            </a:lvl1pPr>
          </a:lstStyle>
          <a:p>
            <a:fld id="{1D2E5107-6EEA-46A0-8E61-F3330043FB0A}" type="slidenum">
              <a:rPr lang="sv-SE" smtClean="0"/>
              <a:t>‹#›</a:t>
            </a:fld>
            <a:endParaRPr lang="sv-SE"/>
          </a:p>
        </p:txBody>
      </p:sp>
    </p:spTree>
    <p:extLst>
      <p:ext uri="{BB962C8B-B14F-4D97-AF65-F5344CB8AC3E}">
        <p14:creationId xmlns:p14="http://schemas.microsoft.com/office/powerpoint/2010/main" val="35714254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348" cy="498215"/>
          </a:xfrm>
          <a:prstGeom prst="rect">
            <a:avLst/>
          </a:prstGeom>
        </p:spPr>
        <p:txBody>
          <a:bodyPr vert="horz" lIns="91486" tIns="45742" rIns="91486" bIns="45742" rtlCol="0"/>
          <a:lstStyle>
            <a:lvl1pPr algn="l">
              <a:defRPr sz="1200"/>
            </a:lvl1pPr>
          </a:lstStyle>
          <a:p>
            <a:endParaRPr lang="sv-SE"/>
          </a:p>
        </p:txBody>
      </p:sp>
      <p:sp>
        <p:nvSpPr>
          <p:cNvPr id="3" name="Platshållare för datum 2"/>
          <p:cNvSpPr>
            <a:spLocks noGrp="1"/>
          </p:cNvSpPr>
          <p:nvPr>
            <p:ph type="dt" idx="1"/>
          </p:nvPr>
        </p:nvSpPr>
        <p:spPr>
          <a:xfrm>
            <a:off x="3851342" y="1"/>
            <a:ext cx="2946348" cy="498215"/>
          </a:xfrm>
          <a:prstGeom prst="rect">
            <a:avLst/>
          </a:prstGeom>
        </p:spPr>
        <p:txBody>
          <a:bodyPr vert="horz" lIns="91486" tIns="45742" rIns="91486" bIns="45742" rtlCol="0"/>
          <a:lstStyle>
            <a:lvl1pPr algn="r">
              <a:defRPr sz="1200"/>
            </a:lvl1pPr>
          </a:lstStyle>
          <a:p>
            <a:r>
              <a:rPr lang="sv-SE" smtClean="0"/>
              <a:t>2020-02-06</a:t>
            </a:r>
            <a:endParaRPr lang="sv-SE"/>
          </a:p>
        </p:txBody>
      </p:sp>
      <p:sp>
        <p:nvSpPr>
          <p:cNvPr id="4" name="Platshållare för bildobjekt 3"/>
          <p:cNvSpPr>
            <a:spLocks noGrp="1" noRot="1" noChangeAspect="1"/>
          </p:cNvSpPr>
          <p:nvPr>
            <p:ph type="sldImg" idx="2"/>
          </p:nvPr>
        </p:nvSpPr>
        <p:spPr>
          <a:xfrm>
            <a:off x="419100" y="1239838"/>
            <a:ext cx="5961063" cy="3352800"/>
          </a:xfrm>
          <a:prstGeom prst="rect">
            <a:avLst/>
          </a:prstGeom>
          <a:noFill/>
          <a:ln w="12700">
            <a:solidFill>
              <a:prstClr val="black"/>
            </a:solidFill>
          </a:ln>
        </p:spPr>
        <p:txBody>
          <a:bodyPr vert="horz" lIns="91486" tIns="45742" rIns="91486" bIns="45742" rtlCol="0" anchor="ctr"/>
          <a:lstStyle/>
          <a:p>
            <a:endParaRPr lang="sv-SE"/>
          </a:p>
        </p:txBody>
      </p:sp>
      <p:sp>
        <p:nvSpPr>
          <p:cNvPr id="5" name="Platshållare för anteckningar 4"/>
          <p:cNvSpPr>
            <a:spLocks noGrp="1"/>
          </p:cNvSpPr>
          <p:nvPr>
            <p:ph type="body" sz="quarter" idx="3"/>
          </p:nvPr>
        </p:nvSpPr>
        <p:spPr>
          <a:xfrm>
            <a:off x="679927" y="4778723"/>
            <a:ext cx="5439410" cy="3909863"/>
          </a:xfrm>
          <a:prstGeom prst="rect">
            <a:avLst/>
          </a:prstGeom>
        </p:spPr>
        <p:txBody>
          <a:bodyPr vert="horz" lIns="91486" tIns="45742" rIns="91486" bIns="4574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2"/>
            <a:ext cx="2946348" cy="498214"/>
          </a:xfrm>
          <a:prstGeom prst="rect">
            <a:avLst/>
          </a:prstGeom>
        </p:spPr>
        <p:txBody>
          <a:bodyPr vert="horz" lIns="91486" tIns="45742" rIns="91486" bIns="45742"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2"/>
            <a:ext cx="2946348" cy="498214"/>
          </a:xfrm>
          <a:prstGeom prst="rect">
            <a:avLst/>
          </a:prstGeom>
        </p:spPr>
        <p:txBody>
          <a:bodyPr vert="horz" lIns="91486" tIns="45742" rIns="91486" bIns="45742" rtlCol="0" anchor="b"/>
          <a:lstStyle>
            <a:lvl1pPr algn="r">
              <a:defRPr sz="1200"/>
            </a:lvl1pPr>
          </a:lstStyle>
          <a:p>
            <a:fld id="{5847A21D-0D5F-4F76-B350-0F4BC22EA09D}" type="slidenum">
              <a:rPr lang="sv-SE" smtClean="0"/>
              <a:t>‹#›</a:t>
            </a:fld>
            <a:endParaRPr lang="sv-SE"/>
          </a:p>
        </p:txBody>
      </p:sp>
    </p:spTree>
    <p:extLst>
      <p:ext uri="{BB962C8B-B14F-4D97-AF65-F5344CB8AC3E}">
        <p14:creationId xmlns:p14="http://schemas.microsoft.com/office/powerpoint/2010/main" val="60303559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Mobilt trygghetslarm</a:t>
            </a:r>
            <a:r>
              <a:rPr lang="sv-SE" baseline="0" dirty="0" smtClean="0"/>
              <a:t> = GPS-larm</a:t>
            </a:r>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54208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10</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46342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Mottagare</a:t>
            </a:r>
            <a:r>
              <a:rPr lang="sv-SE" baseline="0" dirty="0" smtClean="0"/>
              <a:t> = Avdelningspersonal </a:t>
            </a:r>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11</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2109405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12</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31402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13</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37610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14</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87247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15</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588471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Utprovningslistan är framtagen för att</a:t>
            </a:r>
            <a:r>
              <a:rPr lang="sv-SE" baseline="0" dirty="0" smtClean="0"/>
              <a:t> användas som stöd inför att börja använda mobilt trygghetslarm. Utprovningslistan ska ge stöd i att besluta om vilka funktioner som ska användas och hur de dagliga rutinerna runt användningen ska se ut. Utprovningslistan används därefter av avdelningsadministratören för att kunna göra rätt inställningar i systemet. </a:t>
            </a:r>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16</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24165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858">
              <a:defRPr/>
            </a:pPr>
            <a:r>
              <a:rPr lang="sv-SE" dirty="0" smtClean="0"/>
              <a:t>Utgå </a:t>
            </a:r>
            <a:r>
              <a:rPr lang="sv-SE" dirty="0"/>
              <a:t>från </a:t>
            </a:r>
            <a:r>
              <a:rPr lang="sv-SE" dirty="0" smtClean="0"/>
              <a:t>utprovningslistan</a:t>
            </a:r>
            <a:r>
              <a:rPr lang="sv-SE" baseline="0" dirty="0" smtClean="0"/>
              <a:t> och de olika funktioner som det mobila trygghetslarmet har. </a:t>
            </a:r>
          </a:p>
          <a:p>
            <a:pPr defTabSz="914858">
              <a:defRPr/>
            </a:pPr>
            <a:r>
              <a:rPr lang="sv-SE" baseline="0" dirty="0" smtClean="0"/>
              <a:t>Förmodligen kommer ni fram till att det inte finns ett rätt sätt, utan att ni måste prova er fram för att hitta det sätt som fungerar för Lennart. </a:t>
            </a:r>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17</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58369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18</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21634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19</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75180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2801749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20</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293149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21</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95673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22</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2242477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23</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907130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24</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4191517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08"/>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25</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059755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26</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247998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27</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292773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Posifon Care finns manualer/bruksanvisningar</a:t>
            </a:r>
            <a:r>
              <a:rPr lang="sv-SE" baseline="0" dirty="0" smtClean="0"/>
              <a:t> för administrering i systemet och för hur larm tas emot och åtgärdas. </a:t>
            </a:r>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28</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419759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3</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86938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4</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85777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Socialförvaltningen</a:t>
            </a:r>
            <a:r>
              <a:rPr lang="sv-SE" baseline="0" dirty="0" smtClean="0"/>
              <a:t> har en Keruve. </a:t>
            </a:r>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5</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92296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Socialförvaltningen har 13 </a:t>
            </a:r>
            <a:r>
              <a:rPr lang="sv-SE" baseline="0" dirty="0" smtClean="0"/>
              <a:t>MiniFinder Pico och är den typ av larm som används i första hand. </a:t>
            </a:r>
            <a:endParaRPr lang="sv-SE" baseline="0" dirty="0"/>
          </a:p>
          <a:p>
            <a:endParaRPr lang="sv-SE" baseline="0" dirty="0"/>
          </a:p>
          <a:p>
            <a:pPr defTabSz="914308">
              <a:defRPr/>
            </a:pPr>
            <a:r>
              <a:rPr lang="sv-SE" baseline="0" dirty="0" smtClean="0"/>
              <a:t>Det finns många funktioner i en MiniFinder Pico. En </a:t>
            </a:r>
            <a:r>
              <a:rPr lang="sv-SE" baseline="0" dirty="0"/>
              <a:t>brukare använder inte alla </a:t>
            </a:r>
            <a:r>
              <a:rPr lang="sv-SE" baseline="0" dirty="0" smtClean="0"/>
              <a:t>funktionerna, utan kanske en eller två beroende på det individuella behovet. </a:t>
            </a:r>
            <a:r>
              <a:rPr lang="sv-SE" baseline="0" dirty="0"/>
              <a:t>Vilken eller vilka funktioner som används bestäms vid den </a:t>
            </a:r>
            <a:r>
              <a:rPr lang="sv-SE" baseline="0" dirty="0" smtClean="0"/>
              <a:t>individuella utprovningen. De vanligaste funktionerna presenteras i detta materialet. </a:t>
            </a:r>
            <a:endParaRPr lang="sv-SE" dirty="0"/>
          </a:p>
          <a:p>
            <a:endParaRPr lang="sv-SE" baseline="0"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6</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164994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7</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265998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47A21D-0D5F-4F76-B350-0F4BC22EA09D}" type="slidenum">
              <a:rPr lang="sv-SE" smtClean="0"/>
              <a:t>8</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31421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847A21D-0D5F-4F76-B350-0F4BC22EA09D}" type="slidenum">
              <a:rPr lang="sv-SE" smtClean="0"/>
              <a:t>9</a:t>
            </a:fld>
            <a:endParaRPr lang="sv-SE"/>
          </a:p>
        </p:txBody>
      </p:sp>
      <p:sp>
        <p:nvSpPr>
          <p:cNvPr id="5" name="Platshållare för datum 4"/>
          <p:cNvSpPr>
            <a:spLocks noGrp="1"/>
          </p:cNvSpPr>
          <p:nvPr>
            <p:ph type="dt" idx="11"/>
          </p:nvPr>
        </p:nvSpPr>
        <p:spPr/>
        <p:txBody>
          <a:bodyPr/>
          <a:lstStyle/>
          <a:p>
            <a:r>
              <a:rPr lang="sv-SE" smtClean="0"/>
              <a:t>2020-02-06</a:t>
            </a:r>
            <a:endParaRPr lang="sv-SE"/>
          </a:p>
        </p:txBody>
      </p:sp>
    </p:spTree>
    <p:extLst>
      <p:ext uri="{BB962C8B-B14F-4D97-AF65-F5344CB8AC3E}">
        <p14:creationId xmlns:p14="http://schemas.microsoft.com/office/powerpoint/2010/main" val="398044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1134C5D-4AAC-4F95-900A-677CC6B8D0B8}"/>
              </a:ext>
            </a:extLst>
          </p:cNvPr>
          <p:cNvSpPr>
            <a:spLocks noGrp="1"/>
          </p:cNvSpPr>
          <p:nvPr>
            <p:ph type="ctrTitle"/>
          </p:nvPr>
        </p:nvSpPr>
        <p:spPr>
          <a:xfrm>
            <a:off x="1524000" y="1122363"/>
            <a:ext cx="9144000" cy="2387600"/>
          </a:xfrm>
        </p:spPr>
        <p:txBody>
          <a:bodyPr anchor="b">
            <a:normAutofit/>
          </a:bodyPr>
          <a:lstStyle>
            <a:lvl1pPr algn="ctr">
              <a:defRPr sz="4400">
                <a:latin typeface="Arial Black" panose="020B0A04020102020204" pitchFamily="34" charset="0"/>
              </a:defRPr>
            </a:lvl1pPr>
          </a:lstStyle>
          <a:p>
            <a:r>
              <a:rPr lang="sv-SE"/>
              <a:t>Klicka här för att ändra format</a:t>
            </a:r>
          </a:p>
        </p:txBody>
      </p:sp>
      <p:sp>
        <p:nvSpPr>
          <p:cNvPr id="3" name="Underrubrik 2">
            <a:extLst>
              <a:ext uri="{FF2B5EF4-FFF2-40B4-BE49-F238E27FC236}">
                <a16:creationId xmlns="" xmlns:a16="http://schemas.microsoft.com/office/drawing/2014/main" id="{7B1100D6-5FB4-4019-9B6B-E48E796F2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a:extLst>
              <a:ext uri="{FF2B5EF4-FFF2-40B4-BE49-F238E27FC236}">
                <a16:creationId xmlns="" xmlns:a16="http://schemas.microsoft.com/office/drawing/2014/main" id="{CC80F687-A5B9-440F-95BE-8ADBC5618986}"/>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5" name="Platshållare för sidfot 4">
            <a:extLst>
              <a:ext uri="{FF2B5EF4-FFF2-40B4-BE49-F238E27FC236}">
                <a16:creationId xmlns="" xmlns:a16="http://schemas.microsoft.com/office/drawing/2014/main" id="{816AA0DE-FEB4-467A-82A1-DBBF4368DD5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 xmlns:a16="http://schemas.microsoft.com/office/drawing/2014/main" id="{0643AC5D-1CB5-475E-BFF2-2954EC8BA09F}"/>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grpSp>
        <p:nvGrpSpPr>
          <p:cNvPr id="9" name="Grupp 8">
            <a:extLst>
              <a:ext uri="{FF2B5EF4-FFF2-40B4-BE49-F238E27FC236}">
                <a16:creationId xmlns="" xmlns:a16="http://schemas.microsoft.com/office/drawing/2014/main" id="{61E45A00-4D8B-44A9-967F-931F9B66A9C0}"/>
              </a:ext>
            </a:extLst>
          </p:cNvPr>
          <p:cNvGrpSpPr/>
          <p:nvPr userDrawn="1"/>
        </p:nvGrpSpPr>
        <p:grpSpPr>
          <a:xfrm>
            <a:off x="2381" y="6252234"/>
            <a:ext cx="12192000" cy="612000"/>
            <a:chOff x="2381" y="6252234"/>
            <a:chExt cx="12192000" cy="612000"/>
          </a:xfrm>
        </p:grpSpPr>
        <p:sp>
          <p:nvSpPr>
            <p:cNvPr id="7" name="Rektangel 6">
              <a:extLst>
                <a:ext uri="{FF2B5EF4-FFF2-40B4-BE49-F238E27FC236}">
                  <a16:creationId xmlns="" xmlns:a16="http://schemas.microsoft.com/office/drawing/2014/main" id="{30C6FFDA-47D0-45CE-A5FC-7D70EC966123}"/>
                </a:ext>
              </a:extLst>
            </p:cNvPr>
            <p:cNvSpPr/>
            <p:nvPr userDrawn="1"/>
          </p:nvSpPr>
          <p:spPr>
            <a:xfrm>
              <a:off x="2381" y="6252234"/>
              <a:ext cx="12192000" cy="612000"/>
            </a:xfrm>
            <a:prstGeom prst="rect">
              <a:avLst/>
            </a:prstGeom>
            <a:solidFill>
              <a:srgbClr val="1F4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 xmlns:a16="http://schemas.microsoft.com/office/drawing/2014/main" id="{8DD782A5-33FD-49BA-91E2-0F39F3E07C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542" y="6326420"/>
              <a:ext cx="1152000" cy="422628"/>
            </a:xfrm>
            <a:prstGeom prst="rect">
              <a:avLst/>
            </a:prstGeom>
          </p:spPr>
        </p:pic>
      </p:grpSp>
    </p:spTree>
    <p:extLst>
      <p:ext uri="{BB962C8B-B14F-4D97-AF65-F5344CB8AC3E}">
        <p14:creationId xmlns:p14="http://schemas.microsoft.com/office/powerpoint/2010/main" val="7978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B64D135-7D22-4DFB-8A28-9F51E7947428}"/>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 xmlns:a16="http://schemas.microsoft.com/office/drawing/2014/main" id="{1247BC58-F0A8-4F9B-9B55-48C4FD150AC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69ADB7C3-48AD-4974-A496-9BD9BE75E8D8}"/>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5" name="Platshållare för sidfot 4">
            <a:extLst>
              <a:ext uri="{FF2B5EF4-FFF2-40B4-BE49-F238E27FC236}">
                <a16:creationId xmlns="" xmlns:a16="http://schemas.microsoft.com/office/drawing/2014/main" id="{1B3B9741-5E7A-4CDD-9DE3-35B08AF7891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 xmlns:a16="http://schemas.microsoft.com/office/drawing/2014/main" id="{F1CEE22E-14AB-4597-9347-8D4294EFCE57}"/>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393029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 xmlns:a16="http://schemas.microsoft.com/office/drawing/2014/main" id="{EBBA350D-7E00-4E8E-88E5-B921E1AD5E44}"/>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 xmlns:a16="http://schemas.microsoft.com/office/drawing/2014/main" id="{1CF3395D-AAB9-4533-9FCF-4325BDD2FB9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D4A121EA-67B0-47B9-9CE2-9B14CDA6627E}"/>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5" name="Platshållare för sidfot 4">
            <a:extLst>
              <a:ext uri="{FF2B5EF4-FFF2-40B4-BE49-F238E27FC236}">
                <a16:creationId xmlns="" xmlns:a16="http://schemas.microsoft.com/office/drawing/2014/main" id="{4A20C14F-B803-4C75-A2CF-43143A940F3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 xmlns:a16="http://schemas.microsoft.com/office/drawing/2014/main" id="{9B4B2605-EC54-4265-A7D6-D419B101BC28}"/>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119050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DA0F296-C665-48FF-9794-374F7A8AD37A}"/>
              </a:ext>
            </a:extLst>
          </p:cNvPr>
          <p:cNvSpPr>
            <a:spLocks noGrp="1"/>
          </p:cNvSpPr>
          <p:nvPr>
            <p:ph type="title"/>
          </p:nvPr>
        </p:nvSpPr>
        <p:spPr/>
        <p:txBody>
          <a:bodyPr/>
          <a:lstStyle>
            <a:lvl1pPr>
              <a:defRPr>
                <a:latin typeface="Arial Black" panose="020B0A04020102020204" pitchFamily="34" charset="0"/>
              </a:defRPr>
            </a:lvl1pPr>
          </a:lstStyle>
          <a:p>
            <a:r>
              <a:rPr lang="sv-SE"/>
              <a:t>Klicka här för att ändra format</a:t>
            </a:r>
          </a:p>
        </p:txBody>
      </p:sp>
      <p:sp>
        <p:nvSpPr>
          <p:cNvPr id="3" name="Platshållare för innehåll 2">
            <a:extLst>
              <a:ext uri="{FF2B5EF4-FFF2-40B4-BE49-F238E27FC236}">
                <a16:creationId xmlns="" xmlns:a16="http://schemas.microsoft.com/office/drawing/2014/main" id="{8D805F06-24E6-497F-A6D6-5CE9001A36F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C4D3C9E6-3C2C-4159-ABA6-B7416FD7CDA2}"/>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5" name="Platshållare för sidfot 4">
            <a:extLst>
              <a:ext uri="{FF2B5EF4-FFF2-40B4-BE49-F238E27FC236}">
                <a16:creationId xmlns="" xmlns:a16="http://schemas.microsoft.com/office/drawing/2014/main" id="{B50D259E-5D93-4401-B5C5-21105986FA7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 xmlns:a16="http://schemas.microsoft.com/office/drawing/2014/main" id="{F699FE11-C394-4BBD-A272-2A396D7A692D}"/>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grpSp>
        <p:nvGrpSpPr>
          <p:cNvPr id="7" name="Grupp 6">
            <a:extLst>
              <a:ext uri="{FF2B5EF4-FFF2-40B4-BE49-F238E27FC236}">
                <a16:creationId xmlns="" xmlns:a16="http://schemas.microsoft.com/office/drawing/2014/main" id="{621A1A16-0AE0-4830-A3C6-2B29E34C60CE}"/>
              </a:ext>
            </a:extLst>
          </p:cNvPr>
          <p:cNvGrpSpPr/>
          <p:nvPr userDrawn="1"/>
        </p:nvGrpSpPr>
        <p:grpSpPr>
          <a:xfrm>
            <a:off x="2381" y="6252234"/>
            <a:ext cx="12192000" cy="612000"/>
            <a:chOff x="2381" y="6252234"/>
            <a:chExt cx="12192000" cy="612000"/>
          </a:xfrm>
        </p:grpSpPr>
        <p:sp>
          <p:nvSpPr>
            <p:cNvPr id="8" name="Rektangel 7">
              <a:extLst>
                <a:ext uri="{FF2B5EF4-FFF2-40B4-BE49-F238E27FC236}">
                  <a16:creationId xmlns="" xmlns:a16="http://schemas.microsoft.com/office/drawing/2014/main" id="{2C32AEA4-B006-4C63-AEF1-359D60042C07}"/>
                </a:ext>
              </a:extLst>
            </p:cNvPr>
            <p:cNvSpPr/>
            <p:nvPr userDrawn="1"/>
          </p:nvSpPr>
          <p:spPr>
            <a:xfrm>
              <a:off x="2381" y="6252234"/>
              <a:ext cx="12192000" cy="612000"/>
            </a:xfrm>
            <a:prstGeom prst="rect">
              <a:avLst/>
            </a:prstGeom>
            <a:solidFill>
              <a:srgbClr val="3C4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 xmlns:a16="http://schemas.microsoft.com/office/drawing/2014/main" id="{1356A2A3-59A6-4F75-961E-C122C0D479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542" y="6326420"/>
              <a:ext cx="1152000" cy="422628"/>
            </a:xfrm>
            <a:prstGeom prst="rect">
              <a:avLst/>
            </a:prstGeom>
          </p:spPr>
        </p:pic>
      </p:grpSp>
    </p:spTree>
    <p:extLst>
      <p:ext uri="{BB962C8B-B14F-4D97-AF65-F5344CB8AC3E}">
        <p14:creationId xmlns:p14="http://schemas.microsoft.com/office/powerpoint/2010/main" val="41664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113138E-2572-4983-AE69-4F334FFAA97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 xmlns:a16="http://schemas.microsoft.com/office/drawing/2014/main" id="{ACC0D9A8-46BE-47E3-8807-F8F8F3941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 xmlns:a16="http://schemas.microsoft.com/office/drawing/2014/main" id="{020A0CCC-73B1-4238-806D-7071DC6C6E59}"/>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5" name="Platshållare för sidfot 4">
            <a:extLst>
              <a:ext uri="{FF2B5EF4-FFF2-40B4-BE49-F238E27FC236}">
                <a16:creationId xmlns="" xmlns:a16="http://schemas.microsoft.com/office/drawing/2014/main" id="{AB1E47D3-CAF2-453A-BB9E-40D3D409D99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 xmlns:a16="http://schemas.microsoft.com/office/drawing/2014/main" id="{4131EAFB-20E7-47E7-B529-795BF53C82F8}"/>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246451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F1CB32F-DB12-4A80-9CEA-D3D8F80CCAA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 xmlns:a16="http://schemas.microsoft.com/office/drawing/2014/main" id="{DB987648-8573-48D5-9CA1-A6203D36900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 xmlns:a16="http://schemas.microsoft.com/office/drawing/2014/main" id="{E71E69BC-E543-4ECB-8635-C5E51E71405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 xmlns:a16="http://schemas.microsoft.com/office/drawing/2014/main" id="{675DB467-1515-4398-B905-0B255A577D00}"/>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6" name="Platshållare för sidfot 5">
            <a:extLst>
              <a:ext uri="{FF2B5EF4-FFF2-40B4-BE49-F238E27FC236}">
                <a16:creationId xmlns="" xmlns:a16="http://schemas.microsoft.com/office/drawing/2014/main" id="{2379C33E-45EF-4F45-8E9F-D6FF49A6B8F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 xmlns:a16="http://schemas.microsoft.com/office/drawing/2014/main" id="{5B23EB7A-6CA3-4269-99A1-EB1E0343FCAC}"/>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60231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6A9A541-E784-4760-B9A5-A2D0B7584F06}"/>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 xmlns:a16="http://schemas.microsoft.com/office/drawing/2014/main" id="{968E2589-8AE4-4B51-B963-82EC44042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 xmlns:a16="http://schemas.microsoft.com/office/drawing/2014/main" id="{CA6FA57F-8466-43B4-8047-5F6C449BFE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 xmlns:a16="http://schemas.microsoft.com/office/drawing/2014/main" id="{122D9C13-69FE-47D7-B7F6-E0E8DDDA8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 xmlns:a16="http://schemas.microsoft.com/office/drawing/2014/main" id="{BA6FB9B4-650E-4D20-B5EB-E9B5C6FF7BD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 xmlns:a16="http://schemas.microsoft.com/office/drawing/2014/main" id="{C01BA477-0231-44F4-A0E8-F71AB2D34128}"/>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8" name="Platshållare för sidfot 7">
            <a:extLst>
              <a:ext uri="{FF2B5EF4-FFF2-40B4-BE49-F238E27FC236}">
                <a16:creationId xmlns="" xmlns:a16="http://schemas.microsoft.com/office/drawing/2014/main" id="{2C99586F-D07F-4694-988A-056977E83A2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 xmlns:a16="http://schemas.microsoft.com/office/drawing/2014/main" id="{18FA288C-C303-4DF9-A72F-DD1AC713FBEF}"/>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102430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B283079-D630-4F58-8571-5C458C7B3CE6}"/>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 xmlns:a16="http://schemas.microsoft.com/office/drawing/2014/main" id="{8CFC21CC-84E2-4A51-B4CC-E0D9BD455203}"/>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4" name="Platshållare för sidfot 3">
            <a:extLst>
              <a:ext uri="{FF2B5EF4-FFF2-40B4-BE49-F238E27FC236}">
                <a16:creationId xmlns="" xmlns:a16="http://schemas.microsoft.com/office/drawing/2014/main" id="{79F2E54C-9E2D-4747-AA3B-5CA08A52ADB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 xmlns:a16="http://schemas.microsoft.com/office/drawing/2014/main" id="{766B67EB-F15B-4482-8BAA-EF6A8CC14D29}"/>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347698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 xmlns:a16="http://schemas.microsoft.com/office/drawing/2014/main" id="{270B5610-6BCD-4472-98B7-197E9BB6D090}"/>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3" name="Platshållare för sidfot 2">
            <a:extLst>
              <a:ext uri="{FF2B5EF4-FFF2-40B4-BE49-F238E27FC236}">
                <a16:creationId xmlns="" xmlns:a16="http://schemas.microsoft.com/office/drawing/2014/main" id="{AF3C452F-0C82-4050-9F77-9E53121C607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 xmlns:a16="http://schemas.microsoft.com/office/drawing/2014/main" id="{95286EB4-A269-4DE2-88C6-C9BE95E53808}"/>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333675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8451C21-BEEC-4834-BC5B-37769872D5B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 xmlns:a16="http://schemas.microsoft.com/office/drawing/2014/main" id="{948EAC55-93E0-40C9-8B65-339AFC34A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 xmlns:a16="http://schemas.microsoft.com/office/drawing/2014/main" id="{92B49E0C-0C35-41BC-9D8A-957894E54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 xmlns:a16="http://schemas.microsoft.com/office/drawing/2014/main" id="{C0FAC58B-C9BA-47FE-B6F6-9FCF42EDD55D}"/>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6" name="Platshållare för sidfot 5">
            <a:extLst>
              <a:ext uri="{FF2B5EF4-FFF2-40B4-BE49-F238E27FC236}">
                <a16:creationId xmlns="" xmlns:a16="http://schemas.microsoft.com/office/drawing/2014/main" id="{8F31F669-B21A-4424-9F81-3E5BBCAE250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 xmlns:a16="http://schemas.microsoft.com/office/drawing/2014/main" id="{989BAC2A-B85D-458E-AE35-0AAD2DC43857}"/>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104315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63E720A-EB3B-46DB-8DCA-B1951D0B5DB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 xmlns:a16="http://schemas.microsoft.com/office/drawing/2014/main" id="{F7FEAD7C-66F1-42FC-BAC3-B9FB70A0C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 xmlns:a16="http://schemas.microsoft.com/office/drawing/2014/main" id="{AD5DB34A-C560-4A79-B4DC-7CF2E3D59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 xmlns:a16="http://schemas.microsoft.com/office/drawing/2014/main" id="{83793150-D25E-4E98-93EF-37F7E3A772F5}"/>
              </a:ext>
            </a:extLst>
          </p:cNvPr>
          <p:cNvSpPr>
            <a:spLocks noGrp="1"/>
          </p:cNvSpPr>
          <p:nvPr>
            <p:ph type="dt" sz="half" idx="10"/>
          </p:nvPr>
        </p:nvSpPr>
        <p:spPr>
          <a:xfrm>
            <a:off x="838200" y="6356350"/>
            <a:ext cx="2743200" cy="365125"/>
          </a:xfrm>
          <a:prstGeom prst="rect">
            <a:avLst/>
          </a:prstGeom>
        </p:spPr>
        <p:txBody>
          <a:bodyPr/>
          <a:lstStyle/>
          <a:p>
            <a:fld id="{07186E37-CB39-498E-B941-F31B22BA9F9D}" type="datetimeFigureOut">
              <a:rPr lang="sv-SE" smtClean="0"/>
              <a:t>2021-06-16</a:t>
            </a:fld>
            <a:endParaRPr lang="sv-SE"/>
          </a:p>
        </p:txBody>
      </p:sp>
      <p:sp>
        <p:nvSpPr>
          <p:cNvPr id="6" name="Platshållare för sidfot 5">
            <a:extLst>
              <a:ext uri="{FF2B5EF4-FFF2-40B4-BE49-F238E27FC236}">
                <a16:creationId xmlns="" xmlns:a16="http://schemas.microsoft.com/office/drawing/2014/main" id="{CDAFD285-EDD7-41A1-9C33-F1511E74EB0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 xmlns:a16="http://schemas.microsoft.com/office/drawing/2014/main" id="{65E64779-C6D1-4AE6-B76D-EF93E2BAD961}"/>
              </a:ext>
            </a:extLst>
          </p:cNvPr>
          <p:cNvSpPr>
            <a:spLocks noGrp="1"/>
          </p:cNvSpPr>
          <p:nvPr>
            <p:ph type="sldNum" sz="quarter" idx="12"/>
          </p:nvPr>
        </p:nvSpPr>
        <p:spPr>
          <a:xfrm>
            <a:off x="8610600" y="6356350"/>
            <a:ext cx="2743200" cy="365125"/>
          </a:xfrm>
          <a:prstGeom prst="rect">
            <a:avLst/>
          </a:prstGeom>
        </p:spPr>
        <p:txBody>
          <a:bodyPr/>
          <a:lstStyle/>
          <a:p>
            <a:fld id="{EE37740C-203E-4AC3-A98A-A53C02B6D444}" type="slidenum">
              <a:rPr lang="sv-SE" smtClean="0"/>
              <a:t>‹#›</a:t>
            </a:fld>
            <a:endParaRPr lang="sv-SE"/>
          </a:p>
        </p:txBody>
      </p:sp>
    </p:spTree>
    <p:extLst>
      <p:ext uri="{BB962C8B-B14F-4D97-AF65-F5344CB8AC3E}">
        <p14:creationId xmlns:p14="http://schemas.microsoft.com/office/powerpoint/2010/main" val="274358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 xmlns:a16="http://schemas.microsoft.com/office/drawing/2014/main" id="{546068A6-FC77-432C-8389-CC98B81A9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 xmlns:a16="http://schemas.microsoft.com/office/drawing/2014/main" id="{D8DB02CA-B002-48E2-BDD5-4C35A933D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grpSp>
        <p:nvGrpSpPr>
          <p:cNvPr id="7" name="Grupp 6">
            <a:extLst>
              <a:ext uri="{FF2B5EF4-FFF2-40B4-BE49-F238E27FC236}">
                <a16:creationId xmlns="" xmlns:a16="http://schemas.microsoft.com/office/drawing/2014/main" id="{3931960E-F68E-439E-97E3-3D48072EE106}"/>
              </a:ext>
            </a:extLst>
          </p:cNvPr>
          <p:cNvGrpSpPr/>
          <p:nvPr userDrawn="1"/>
        </p:nvGrpSpPr>
        <p:grpSpPr>
          <a:xfrm>
            <a:off x="2381" y="6252234"/>
            <a:ext cx="12192000" cy="612000"/>
            <a:chOff x="2381" y="6252234"/>
            <a:chExt cx="12192000" cy="612000"/>
          </a:xfrm>
        </p:grpSpPr>
        <p:sp>
          <p:nvSpPr>
            <p:cNvPr id="8" name="Rektangel 7">
              <a:extLst>
                <a:ext uri="{FF2B5EF4-FFF2-40B4-BE49-F238E27FC236}">
                  <a16:creationId xmlns="" xmlns:a16="http://schemas.microsoft.com/office/drawing/2014/main" id="{55B4A442-69CF-4893-8334-07924F10FD99}"/>
                </a:ext>
              </a:extLst>
            </p:cNvPr>
            <p:cNvSpPr/>
            <p:nvPr userDrawn="1"/>
          </p:nvSpPr>
          <p:spPr>
            <a:xfrm>
              <a:off x="2381" y="6252234"/>
              <a:ext cx="12192000" cy="612000"/>
            </a:xfrm>
            <a:prstGeom prst="rect">
              <a:avLst/>
            </a:prstGeom>
            <a:solidFill>
              <a:srgbClr val="3C4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 xmlns:a16="http://schemas.microsoft.com/office/drawing/2014/main" id="{73A8AA3C-529B-4551-9098-F1BF6D0D8B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61542" y="6326420"/>
              <a:ext cx="1152000" cy="422628"/>
            </a:xfrm>
            <a:prstGeom prst="rect">
              <a:avLst/>
            </a:prstGeom>
          </p:spPr>
        </p:pic>
      </p:grpSp>
    </p:spTree>
    <p:extLst>
      <p:ext uri="{BB962C8B-B14F-4D97-AF65-F5344CB8AC3E}">
        <p14:creationId xmlns:p14="http://schemas.microsoft.com/office/powerpoint/2010/main" val="81893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osifoncare.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posifon.s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2" descr="En bild som visar himmel, utomhus, vatten, grön&#10;&#10;Beskrivning genererad med mycket hög exakthet">
            <a:extLst>
              <a:ext uri="{FF2B5EF4-FFF2-40B4-BE49-F238E27FC236}">
                <a16:creationId xmlns="" xmlns:a16="http://schemas.microsoft.com/office/drawing/2014/main" id="{D3E1F6A5-4F44-4E27-A890-DE8CFBA67715}"/>
              </a:ext>
            </a:extLst>
          </p:cNvPr>
          <p:cNvPicPr>
            <a:picLocks noChangeAspect="1"/>
          </p:cNvPicPr>
          <p:nvPr/>
        </p:nvPicPr>
        <p:blipFill rotWithShape="1">
          <a:blip r:embed="rId3"/>
          <a:srcRect l="87" t="43341" r="-416" b="-30"/>
          <a:stretch/>
        </p:blipFill>
        <p:spPr>
          <a:xfrm>
            <a:off x="0" y="0"/>
            <a:ext cx="12293600" cy="6953234"/>
          </a:xfrm>
          <a:prstGeom prst="rect">
            <a:avLst/>
          </a:prstGeom>
        </p:spPr>
      </p:pic>
      <p:sp>
        <p:nvSpPr>
          <p:cNvPr id="4" name="Rubrik 1">
            <a:extLst>
              <a:ext uri="{FF2B5EF4-FFF2-40B4-BE49-F238E27FC236}">
                <a16:creationId xmlns="" xmlns:a16="http://schemas.microsoft.com/office/drawing/2014/main" id="{A1185145-DE77-4328-ABB0-3A8459352A8C}"/>
              </a:ext>
            </a:extLst>
          </p:cNvPr>
          <p:cNvSpPr txBox="1">
            <a:spLocks/>
          </p:cNvSpPr>
          <p:nvPr/>
        </p:nvSpPr>
        <p:spPr>
          <a:xfrm>
            <a:off x="695861" y="1030041"/>
            <a:ext cx="10800271" cy="715064"/>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smtClean="0">
                <a:latin typeface="Arial Black" panose="020B0A04020102020204" pitchFamily="34" charset="0"/>
              </a:rPr>
              <a:t>Mobila trygghetslarm</a:t>
            </a:r>
            <a:endParaRPr lang="sv-SE" dirty="0">
              <a:latin typeface="Arial Black" panose="020B0A04020102020204" pitchFamily="34" charset="0"/>
            </a:endParaRPr>
          </a:p>
        </p:txBody>
      </p:sp>
      <p:sp>
        <p:nvSpPr>
          <p:cNvPr id="5" name="Underrubrik 2">
            <a:extLst>
              <a:ext uri="{FF2B5EF4-FFF2-40B4-BE49-F238E27FC236}">
                <a16:creationId xmlns="" xmlns:a16="http://schemas.microsoft.com/office/drawing/2014/main" id="{4D9016AC-0131-4AC2-AB16-C3BA35AFAD01}"/>
              </a:ext>
            </a:extLst>
          </p:cNvPr>
          <p:cNvSpPr txBox="1">
            <a:spLocks/>
          </p:cNvSpPr>
          <p:nvPr/>
        </p:nvSpPr>
        <p:spPr>
          <a:xfrm>
            <a:off x="695861" y="1822929"/>
            <a:ext cx="10800271" cy="50413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latin typeface="Arial" panose="020B0604020202020204" pitchFamily="34" charset="0"/>
                <a:cs typeface="Arial" panose="020B0604020202020204" pitchFamily="34" charset="0"/>
              </a:rPr>
              <a:t>Administrera, söka position och ta emot larm i Posifon </a:t>
            </a:r>
            <a:r>
              <a:rPr lang="sv-SE" b="1" dirty="0" smtClean="0">
                <a:latin typeface="Arial" panose="020B0604020202020204" pitchFamily="34" charset="0"/>
                <a:cs typeface="Arial" panose="020B0604020202020204" pitchFamily="34" charset="0"/>
              </a:rPr>
              <a:t>Care</a:t>
            </a:r>
            <a:endParaRPr lang="sv-S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70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8239753" y="2756945"/>
            <a:ext cx="2725857" cy="2725857"/>
          </a:xfrm>
          <a:prstGeom prst="rect">
            <a:avLst/>
          </a:prstGeom>
        </p:spPr>
      </p:pic>
      <p:sp>
        <p:nvSpPr>
          <p:cNvPr id="5" name="Rubrik 1"/>
          <p:cNvSpPr>
            <a:spLocks noGrp="1"/>
          </p:cNvSpPr>
          <p:nvPr>
            <p:ph type="title"/>
          </p:nvPr>
        </p:nvSpPr>
        <p:spPr>
          <a:xfrm>
            <a:off x="897148" y="341477"/>
            <a:ext cx="10325818" cy="1325563"/>
          </a:xfrm>
        </p:spPr>
        <p:txBody>
          <a:bodyPr/>
          <a:lstStyle/>
          <a:p>
            <a:r>
              <a:rPr lang="sv-SE"/>
              <a:t>Hur gör jag för att ladda larmet?</a:t>
            </a:r>
          </a:p>
        </p:txBody>
      </p:sp>
      <p:sp>
        <p:nvSpPr>
          <p:cNvPr id="6" name="Rektangel 5"/>
          <p:cNvSpPr/>
          <p:nvPr/>
        </p:nvSpPr>
        <p:spPr>
          <a:xfrm>
            <a:off x="897148" y="1512927"/>
            <a:ext cx="8230140" cy="3108543"/>
          </a:xfrm>
          <a:prstGeom prst="rect">
            <a:avLst/>
          </a:prstGeom>
        </p:spPr>
        <p:txBody>
          <a:bodyPr wrap="square">
            <a:spAutoFit/>
          </a:bodyPr>
          <a:lstStyle/>
          <a:p>
            <a:r>
              <a:rPr lang="sv-SE" sz="2800" dirty="0">
                <a:latin typeface="Arial" panose="020B0604020202020204" pitchFamily="34" charset="0"/>
                <a:cs typeface="Arial" panose="020B0604020202020204" pitchFamily="34" charset="0"/>
              </a:rPr>
              <a:t>Koppla in </a:t>
            </a:r>
            <a:r>
              <a:rPr lang="sv-SE" sz="2800" dirty="0" err="1" smtClean="0">
                <a:latin typeface="Arial" panose="020B0604020202020204" pitchFamily="34" charset="0"/>
                <a:cs typeface="Arial" panose="020B0604020202020204" pitchFamily="34" charset="0"/>
              </a:rPr>
              <a:t>laddstationen</a:t>
            </a:r>
            <a:r>
              <a:rPr lang="sv-SE" sz="2800" dirty="0" smtClean="0">
                <a:latin typeface="Arial" panose="020B0604020202020204" pitchFamily="34" charset="0"/>
                <a:cs typeface="Arial" panose="020B0604020202020204" pitchFamily="34" charset="0"/>
              </a:rPr>
              <a:t> </a:t>
            </a:r>
            <a:r>
              <a:rPr lang="sv-SE" sz="2800" dirty="0">
                <a:latin typeface="Arial" panose="020B0604020202020204" pitchFamily="34" charset="0"/>
                <a:cs typeface="Arial" panose="020B0604020202020204" pitchFamily="34" charset="0"/>
              </a:rPr>
              <a:t>i ett eluttag</a:t>
            </a:r>
          </a:p>
          <a:p>
            <a:endParaRPr lang="sv-SE" sz="2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Placera larmet i </a:t>
            </a:r>
            <a:r>
              <a:rPr lang="sv-SE" sz="2800" dirty="0" err="1" smtClean="0">
                <a:latin typeface="Arial" panose="020B0604020202020204" pitchFamily="34" charset="0"/>
                <a:cs typeface="Arial" panose="020B0604020202020204" pitchFamily="34" charset="0"/>
              </a:rPr>
              <a:t>laddstationen</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Larmet är korrekt placerat när det vibrerar till och det lyser en blå lampa på sidan av larmet och en röd lampa på </a:t>
            </a:r>
            <a:r>
              <a:rPr lang="sv-SE" sz="2800" dirty="0" err="1" smtClean="0">
                <a:latin typeface="Arial" panose="020B0604020202020204" pitchFamily="34" charset="0"/>
                <a:cs typeface="Arial" panose="020B0604020202020204" pitchFamily="34" charset="0"/>
              </a:rPr>
              <a:t>laddstationen</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36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Sökning av position</a:t>
            </a:r>
          </a:p>
        </p:txBody>
      </p:sp>
      <p:sp>
        <p:nvSpPr>
          <p:cNvPr id="3" name="Platshållare för innehåll 2"/>
          <p:cNvSpPr>
            <a:spLocks noGrp="1"/>
          </p:cNvSpPr>
          <p:nvPr>
            <p:ph idx="1"/>
          </p:nvPr>
        </p:nvSpPr>
        <p:spPr>
          <a:xfrm>
            <a:off x="838200" y="1513600"/>
            <a:ext cx="10515600" cy="4351338"/>
          </a:xfrm>
        </p:spPr>
        <p:txBody>
          <a:bodyPr>
            <a:normAutofit/>
          </a:bodyPr>
          <a:lstStyle/>
          <a:p>
            <a:pPr marL="0" indent="0">
              <a:buNone/>
            </a:pPr>
            <a:r>
              <a:rPr lang="sv-SE" sz="2600" dirty="0" smtClean="0"/>
              <a:t>Larmmottagaren </a:t>
            </a:r>
            <a:r>
              <a:rPr lang="sv-SE" sz="2600" dirty="0"/>
              <a:t>söker brukarens </a:t>
            </a:r>
            <a:r>
              <a:rPr lang="sv-SE" sz="2600" dirty="0" smtClean="0"/>
              <a:t>position </a:t>
            </a:r>
            <a:endParaRPr lang="sv-SE" sz="2600" dirty="0"/>
          </a:p>
          <a:p>
            <a:pPr marL="0" indent="0">
              <a:buNone/>
            </a:pPr>
            <a:endParaRPr lang="sv-SE" sz="2600" dirty="0"/>
          </a:p>
          <a:p>
            <a:pPr marL="0" indent="0">
              <a:buNone/>
            </a:pPr>
            <a:r>
              <a:rPr lang="sv-SE" sz="2600" dirty="0"/>
              <a:t>Larmmottagaren avslutar sökningen om </a:t>
            </a:r>
            <a:br>
              <a:rPr lang="sv-SE" sz="2600" dirty="0"/>
            </a:br>
            <a:r>
              <a:rPr lang="sv-SE" sz="2600" dirty="0"/>
              <a:t>ingen åtgärd </a:t>
            </a:r>
            <a:r>
              <a:rPr lang="sv-SE" sz="2600" dirty="0" smtClean="0"/>
              <a:t>krävs</a:t>
            </a:r>
            <a:endParaRPr lang="sv-SE" sz="2600" dirty="0"/>
          </a:p>
          <a:p>
            <a:pPr marL="0" indent="0">
              <a:buNone/>
            </a:pPr>
            <a:endParaRPr lang="sv-SE" sz="2600" dirty="0"/>
          </a:p>
          <a:p>
            <a:pPr marL="0" indent="0">
              <a:buNone/>
            </a:pPr>
            <a:r>
              <a:rPr lang="sv-SE" sz="2600" dirty="0"/>
              <a:t>Larmmottagaren skapar ett manuellt larm </a:t>
            </a:r>
            <a:br>
              <a:rPr lang="sv-SE" sz="2600" dirty="0"/>
            </a:br>
            <a:r>
              <a:rPr lang="sv-SE" sz="2600" dirty="0"/>
              <a:t>om en åtgärd inleds, exempelvis att </a:t>
            </a:r>
            <a:br>
              <a:rPr lang="sv-SE" sz="2600" dirty="0"/>
            </a:br>
            <a:r>
              <a:rPr lang="sv-SE" sz="2600" dirty="0"/>
              <a:t>brukaren ska få hjälp </a:t>
            </a:r>
            <a:r>
              <a:rPr lang="sv-SE" sz="2600" dirty="0" smtClean="0"/>
              <a:t>hem</a:t>
            </a:r>
            <a:endParaRPr lang="sv-SE" sz="2600" dirty="0"/>
          </a:p>
        </p:txBody>
      </p:sp>
      <p:pic>
        <p:nvPicPr>
          <p:cNvPr id="5" name="Bildobjekt 4"/>
          <p:cNvPicPr>
            <a:picLocks noChangeAspect="1"/>
          </p:cNvPicPr>
          <p:nvPr/>
        </p:nvPicPr>
        <p:blipFill>
          <a:blip r:embed="rId3"/>
          <a:stretch>
            <a:fillRect/>
          </a:stretch>
        </p:blipFill>
        <p:spPr>
          <a:xfrm>
            <a:off x="7291024" y="1513600"/>
            <a:ext cx="4272326" cy="2991269"/>
          </a:xfrm>
          <a:prstGeom prst="rect">
            <a:avLst/>
          </a:prstGeom>
        </p:spPr>
      </p:pic>
    </p:spTree>
    <p:extLst>
      <p:ext uri="{BB962C8B-B14F-4D97-AF65-F5344CB8AC3E}">
        <p14:creationId xmlns:p14="http://schemas.microsoft.com/office/powerpoint/2010/main" val="1916277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84114"/>
            <a:ext cx="10515600" cy="1325563"/>
          </a:xfrm>
        </p:spPr>
        <p:txBody>
          <a:bodyPr/>
          <a:lstStyle/>
          <a:p>
            <a:r>
              <a:rPr lang="sv-SE"/>
              <a:t>Trygghetsområde</a:t>
            </a:r>
          </a:p>
        </p:txBody>
      </p:sp>
      <p:sp>
        <p:nvSpPr>
          <p:cNvPr id="3" name="Platshållare för innehåll 2"/>
          <p:cNvSpPr>
            <a:spLocks noGrp="1"/>
          </p:cNvSpPr>
          <p:nvPr>
            <p:ph idx="1"/>
          </p:nvPr>
        </p:nvSpPr>
        <p:spPr>
          <a:xfrm>
            <a:off x="838200" y="1472517"/>
            <a:ext cx="10515600" cy="4351338"/>
          </a:xfrm>
        </p:spPr>
        <p:txBody>
          <a:bodyPr>
            <a:noAutofit/>
          </a:bodyPr>
          <a:lstStyle/>
          <a:p>
            <a:pPr marL="0" indent="0">
              <a:buNone/>
            </a:pPr>
            <a:r>
              <a:rPr lang="sv-SE" sz="2600" dirty="0"/>
              <a:t>Ett </a:t>
            </a:r>
            <a:r>
              <a:rPr lang="sv-SE" sz="2600" dirty="0" smtClean="0"/>
              <a:t>geografiskt område som brukaren kan </a:t>
            </a:r>
            <a:br>
              <a:rPr lang="sv-SE" sz="2600" dirty="0" smtClean="0"/>
            </a:br>
            <a:r>
              <a:rPr lang="sv-SE" sz="2600" dirty="0" smtClean="0"/>
              <a:t>röra </a:t>
            </a:r>
            <a:r>
              <a:rPr lang="sv-SE" sz="2600" dirty="0"/>
              <a:t>sig fritt i</a:t>
            </a:r>
          </a:p>
          <a:p>
            <a:pPr marL="0" indent="0">
              <a:buNone/>
            </a:pPr>
            <a:endParaRPr lang="sv-SE" sz="2600" dirty="0"/>
          </a:p>
          <a:p>
            <a:pPr marL="0" indent="0">
              <a:buNone/>
            </a:pPr>
            <a:r>
              <a:rPr lang="sv-SE" sz="2600" dirty="0" smtClean="0"/>
              <a:t>Det går ett larm </a:t>
            </a:r>
            <a:r>
              <a:rPr lang="sv-SE" sz="2600" dirty="0"/>
              <a:t>till </a:t>
            </a:r>
            <a:r>
              <a:rPr lang="sv-SE" sz="2600" dirty="0" smtClean="0"/>
              <a:t>larmmottagaren </a:t>
            </a:r>
            <a:r>
              <a:rPr lang="sv-SE" sz="2600" dirty="0"/>
              <a:t>om </a:t>
            </a:r>
            <a:br>
              <a:rPr lang="sv-SE" sz="2600" dirty="0"/>
            </a:br>
            <a:r>
              <a:rPr lang="sv-SE" sz="2600" dirty="0"/>
              <a:t>brukaren lämnar området</a:t>
            </a:r>
          </a:p>
          <a:p>
            <a:pPr marL="0" indent="0">
              <a:buNone/>
            </a:pPr>
            <a:endParaRPr lang="sv-SE" sz="2600" dirty="0"/>
          </a:p>
          <a:p>
            <a:pPr marL="0" indent="0">
              <a:buNone/>
            </a:pPr>
            <a:r>
              <a:rPr lang="sv-SE" sz="2600" dirty="0"/>
              <a:t>Minsta tillåtna radie för </a:t>
            </a:r>
            <a:r>
              <a:rPr lang="sv-SE" sz="2600" dirty="0" smtClean="0"/>
              <a:t>ett område </a:t>
            </a:r>
            <a:r>
              <a:rPr lang="sv-SE" sz="2600" dirty="0"/>
              <a:t>är 200m</a:t>
            </a:r>
          </a:p>
          <a:p>
            <a:pPr marL="0" indent="0">
              <a:buNone/>
            </a:pPr>
            <a:endParaRPr lang="sv-SE" sz="2600" dirty="0"/>
          </a:p>
          <a:p>
            <a:pPr marL="0" indent="0">
              <a:buNone/>
            </a:pPr>
            <a:r>
              <a:rPr lang="sv-SE" sz="2600" dirty="0"/>
              <a:t>Det </a:t>
            </a:r>
            <a:r>
              <a:rPr lang="sv-SE" sz="2600" dirty="0" smtClean="0"/>
              <a:t>går att kombinera </a:t>
            </a:r>
            <a:r>
              <a:rPr lang="sv-SE" sz="2600" dirty="0"/>
              <a:t>flera </a:t>
            </a:r>
            <a:r>
              <a:rPr lang="sv-SE" sz="2600" dirty="0" smtClean="0"/>
              <a:t>områden. Exempelvis </a:t>
            </a:r>
            <a:r>
              <a:rPr lang="sv-SE" sz="2600" dirty="0"/>
              <a:t>kan ett område vara lämpligt på </a:t>
            </a:r>
            <a:r>
              <a:rPr lang="sv-SE" sz="2600" dirty="0" smtClean="0"/>
              <a:t>dagen och </a:t>
            </a:r>
            <a:r>
              <a:rPr lang="sv-SE" sz="2600" dirty="0"/>
              <a:t>ett annat på </a:t>
            </a:r>
            <a:r>
              <a:rPr lang="sv-SE" sz="2600" dirty="0" smtClean="0"/>
              <a:t>kvällen </a:t>
            </a:r>
            <a:endParaRPr lang="sv-SE" sz="2600" dirty="0"/>
          </a:p>
        </p:txBody>
      </p:sp>
      <p:pic>
        <p:nvPicPr>
          <p:cNvPr id="4" name="Bildobjekt 3"/>
          <p:cNvPicPr>
            <a:picLocks noChangeAspect="1"/>
          </p:cNvPicPr>
          <p:nvPr/>
        </p:nvPicPr>
        <p:blipFill rotWithShape="1">
          <a:blip r:embed="rId3"/>
          <a:srcRect r="2640"/>
          <a:stretch/>
        </p:blipFill>
        <p:spPr>
          <a:xfrm>
            <a:off x="7420007" y="1493424"/>
            <a:ext cx="4325551" cy="2998927"/>
          </a:xfrm>
          <a:prstGeom prst="rect">
            <a:avLst/>
          </a:prstGeom>
        </p:spPr>
      </p:pic>
    </p:spTree>
    <p:extLst>
      <p:ext uri="{BB962C8B-B14F-4D97-AF65-F5344CB8AC3E}">
        <p14:creationId xmlns:p14="http://schemas.microsoft.com/office/powerpoint/2010/main" val="418613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Aktivt larm</a:t>
            </a:r>
          </a:p>
        </p:txBody>
      </p:sp>
      <p:sp>
        <p:nvSpPr>
          <p:cNvPr id="3" name="Platshållare för innehåll 2"/>
          <p:cNvSpPr>
            <a:spLocks noGrp="1"/>
          </p:cNvSpPr>
          <p:nvPr>
            <p:ph idx="1"/>
          </p:nvPr>
        </p:nvSpPr>
        <p:spPr>
          <a:xfrm>
            <a:off x="838200" y="1405176"/>
            <a:ext cx="10515600" cy="4351338"/>
          </a:xfrm>
        </p:spPr>
        <p:txBody>
          <a:bodyPr>
            <a:normAutofit/>
          </a:bodyPr>
          <a:lstStyle/>
          <a:p>
            <a:pPr marL="0" indent="0">
              <a:buNone/>
            </a:pPr>
            <a:r>
              <a:rPr lang="sv-SE" dirty="0"/>
              <a:t>Brukaren trycker och håller inne </a:t>
            </a:r>
            <a:r>
              <a:rPr lang="sv-SE" dirty="0" smtClean="0"/>
              <a:t>larmknappen </a:t>
            </a:r>
            <a:r>
              <a:rPr lang="sv-SE" dirty="0"/>
              <a:t>i 3 sekunder</a:t>
            </a:r>
          </a:p>
          <a:p>
            <a:pPr marL="0" indent="0">
              <a:buNone/>
            </a:pPr>
            <a:endParaRPr lang="sv-SE" dirty="0"/>
          </a:p>
          <a:p>
            <a:pPr marL="0" indent="0">
              <a:buNone/>
            </a:pPr>
            <a:r>
              <a:rPr lang="sv-SE" b="1" dirty="0"/>
              <a:t>Två olika larmsätt</a:t>
            </a:r>
          </a:p>
          <a:p>
            <a:pPr marL="0" indent="0">
              <a:buNone/>
            </a:pPr>
            <a:r>
              <a:rPr lang="sv-SE" dirty="0"/>
              <a:t>1. Larm skickas till </a:t>
            </a:r>
            <a:r>
              <a:rPr lang="sv-SE" dirty="0" smtClean="0"/>
              <a:t>larmmottagaren</a:t>
            </a:r>
            <a:endParaRPr lang="sv-SE" dirty="0"/>
          </a:p>
          <a:p>
            <a:pPr marL="0" indent="0">
              <a:buNone/>
            </a:pPr>
            <a:endParaRPr lang="sv-SE" dirty="0"/>
          </a:p>
          <a:p>
            <a:pPr marL="0" indent="0">
              <a:buNone/>
            </a:pPr>
            <a:r>
              <a:rPr lang="sv-SE" dirty="0"/>
              <a:t>2. Larm skickas och enheten </a:t>
            </a:r>
            <a:br>
              <a:rPr lang="sv-SE" dirty="0"/>
            </a:br>
            <a:r>
              <a:rPr lang="sv-SE" dirty="0"/>
              <a:t>ringer till </a:t>
            </a:r>
            <a:r>
              <a:rPr lang="sv-SE" dirty="0" smtClean="0"/>
              <a:t>larmmottagaren </a:t>
            </a:r>
            <a:r>
              <a:rPr lang="sv-SE" dirty="0"/>
              <a:t>så att det </a:t>
            </a:r>
            <a:br>
              <a:rPr lang="sv-SE" dirty="0"/>
            </a:br>
            <a:r>
              <a:rPr lang="sv-SE" dirty="0"/>
              <a:t>går att prata med varandra</a:t>
            </a:r>
          </a:p>
          <a:p>
            <a:pPr marL="0" indent="0">
              <a:buNone/>
            </a:pP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662" y="2054599"/>
            <a:ext cx="3479800" cy="3556000"/>
          </a:xfrm>
          <a:prstGeom prst="rect">
            <a:avLst/>
          </a:prstGeom>
        </p:spPr>
      </p:pic>
    </p:spTree>
    <p:extLst>
      <p:ext uri="{BB962C8B-B14F-4D97-AF65-F5344CB8AC3E}">
        <p14:creationId xmlns:p14="http://schemas.microsoft.com/office/powerpoint/2010/main" val="2957467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Övriga larmtyper</a:t>
            </a:r>
          </a:p>
        </p:txBody>
      </p:sp>
      <p:sp>
        <p:nvSpPr>
          <p:cNvPr id="3" name="Platshållare för innehåll 2"/>
          <p:cNvSpPr>
            <a:spLocks noGrp="1"/>
          </p:cNvSpPr>
          <p:nvPr>
            <p:ph idx="1"/>
          </p:nvPr>
        </p:nvSpPr>
        <p:spPr>
          <a:xfrm>
            <a:off x="838200" y="1543523"/>
            <a:ext cx="10515600" cy="4351338"/>
          </a:xfrm>
        </p:spPr>
        <p:txBody>
          <a:bodyPr/>
          <a:lstStyle/>
          <a:p>
            <a:pPr marL="0" indent="0">
              <a:buNone/>
            </a:pPr>
            <a:r>
              <a:rPr lang="sv-SE"/>
              <a:t>Lågt batteri</a:t>
            </a:r>
          </a:p>
          <a:p>
            <a:pPr marL="0" indent="0">
              <a:buNone/>
            </a:pPr>
            <a:endParaRPr lang="sv-SE"/>
          </a:p>
          <a:p>
            <a:pPr marL="0" indent="0">
              <a:buNone/>
            </a:pPr>
            <a:r>
              <a:rPr lang="sv-SE"/>
              <a:t>Enheten startades</a:t>
            </a:r>
          </a:p>
          <a:p>
            <a:pPr marL="0" indent="0">
              <a:buNone/>
            </a:pPr>
            <a:endParaRPr lang="sv-SE"/>
          </a:p>
          <a:p>
            <a:pPr marL="0" indent="0">
              <a:buNone/>
            </a:pPr>
            <a:r>
              <a:rPr lang="sv-SE"/>
              <a:t>Enheten stängdes av</a:t>
            </a:r>
          </a:p>
          <a:p>
            <a:pPr marL="0" indent="0">
              <a:buNone/>
            </a:pPr>
            <a:endParaRPr lang="sv-SE"/>
          </a:p>
          <a:p>
            <a:pPr marL="0" indent="0">
              <a:buNone/>
            </a:pPr>
            <a:r>
              <a:rPr lang="sv-SE"/>
              <a:t>Enheten har tappat kontakt med systemet </a:t>
            </a:r>
          </a:p>
        </p:txBody>
      </p:sp>
      <p:pic>
        <p:nvPicPr>
          <p:cNvPr id="4" name="Bildobjekt 3"/>
          <p:cNvPicPr>
            <a:picLocks noChangeAspect="1"/>
          </p:cNvPicPr>
          <p:nvPr/>
        </p:nvPicPr>
        <p:blipFill>
          <a:blip r:embed="rId3"/>
          <a:stretch>
            <a:fillRect/>
          </a:stretch>
        </p:blipFill>
        <p:spPr>
          <a:xfrm>
            <a:off x="7867650" y="3349862"/>
            <a:ext cx="3486150" cy="885825"/>
          </a:xfrm>
          <a:prstGeom prst="rect">
            <a:avLst/>
          </a:prstGeom>
        </p:spPr>
      </p:pic>
      <p:pic>
        <p:nvPicPr>
          <p:cNvPr id="5" name="Bildobjekt 4"/>
          <p:cNvPicPr>
            <a:picLocks noChangeAspect="1"/>
          </p:cNvPicPr>
          <p:nvPr/>
        </p:nvPicPr>
        <p:blipFill>
          <a:blip r:embed="rId4"/>
          <a:stretch>
            <a:fillRect/>
          </a:stretch>
        </p:blipFill>
        <p:spPr>
          <a:xfrm>
            <a:off x="6407467" y="2078511"/>
            <a:ext cx="3400425" cy="790575"/>
          </a:xfrm>
          <a:prstGeom prst="rect">
            <a:avLst/>
          </a:prstGeom>
        </p:spPr>
      </p:pic>
    </p:spTree>
    <p:extLst>
      <p:ext uri="{BB962C8B-B14F-4D97-AF65-F5344CB8AC3E}">
        <p14:creationId xmlns:p14="http://schemas.microsoft.com/office/powerpoint/2010/main" val="124646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Stöd vid bedömning av behov</a:t>
            </a:r>
          </a:p>
        </p:txBody>
      </p:sp>
      <p:sp>
        <p:nvSpPr>
          <p:cNvPr id="3" name="Platshållare för innehåll 2"/>
          <p:cNvSpPr>
            <a:spLocks noGrp="1"/>
          </p:cNvSpPr>
          <p:nvPr>
            <p:ph idx="1"/>
          </p:nvPr>
        </p:nvSpPr>
        <p:spPr/>
        <p:txBody>
          <a:bodyPr/>
          <a:lstStyle/>
          <a:p>
            <a:pPr marL="0" indent="0">
              <a:lnSpc>
                <a:spcPct val="100000"/>
              </a:lnSpc>
              <a:buNone/>
            </a:pPr>
            <a:r>
              <a:rPr lang="sv-SE" dirty="0" smtClean="0"/>
              <a:t>Brukarens behov av mobilt trygghetslarm bedöms enligt anvisningen för </a:t>
            </a:r>
            <a:r>
              <a:rPr lang="sv-SE" dirty="0"/>
              <a:t>skyddsåtgärder inom vård och </a:t>
            </a:r>
            <a:r>
              <a:rPr lang="sv-SE" dirty="0" smtClean="0"/>
              <a:t>omsorg och bedömningsstödet </a:t>
            </a:r>
            <a:r>
              <a:rPr lang="sv-SE" dirty="0"/>
              <a:t>för skyddsåtgärder inom vård och omsorg </a:t>
            </a:r>
            <a:r>
              <a:rPr lang="sv-SE" dirty="0" smtClean="0"/>
              <a:t>används</a:t>
            </a:r>
            <a:endParaRPr lang="sv-SE" dirty="0"/>
          </a:p>
          <a:p>
            <a:pPr marL="0" indent="0">
              <a:lnSpc>
                <a:spcPct val="100000"/>
              </a:lnSpc>
              <a:buNone/>
            </a:pPr>
            <a:endParaRPr lang="sv-SE" dirty="0"/>
          </a:p>
        </p:txBody>
      </p:sp>
    </p:spTree>
    <p:extLst>
      <p:ext uri="{BB962C8B-B14F-4D97-AF65-F5344CB8AC3E}">
        <p14:creationId xmlns:p14="http://schemas.microsoft.com/office/powerpoint/2010/main" val="258819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Individuell utprovning</a:t>
            </a:r>
            <a:endParaRPr lang="sv-SE" dirty="0"/>
          </a:p>
        </p:txBody>
      </p:sp>
      <p:sp>
        <p:nvSpPr>
          <p:cNvPr id="3" name="Platshållare för innehåll 2"/>
          <p:cNvSpPr>
            <a:spLocks noGrp="1"/>
          </p:cNvSpPr>
          <p:nvPr>
            <p:ph idx="1"/>
          </p:nvPr>
        </p:nvSpPr>
        <p:spPr>
          <a:xfrm>
            <a:off x="838200" y="1554480"/>
            <a:ext cx="10515600" cy="4622483"/>
          </a:xfrm>
        </p:spPr>
        <p:txBody>
          <a:bodyPr>
            <a:normAutofit fontScale="85000" lnSpcReduction="20000"/>
          </a:bodyPr>
          <a:lstStyle/>
          <a:p>
            <a:pPr marL="0" indent="0">
              <a:buNone/>
            </a:pPr>
            <a:r>
              <a:rPr lang="sv-SE" sz="3300" dirty="0"/>
              <a:t>Utprovningslista för individuell </a:t>
            </a:r>
            <a:r>
              <a:rPr lang="sv-SE" sz="3300" dirty="0" smtClean="0"/>
              <a:t>bedömning </a:t>
            </a:r>
            <a:endParaRPr lang="sv-SE" dirty="0"/>
          </a:p>
          <a:p>
            <a:r>
              <a:rPr lang="sv-SE" sz="2600" dirty="0"/>
              <a:t>Vilka funktioner i </a:t>
            </a:r>
            <a:r>
              <a:rPr lang="sv-SE" sz="2600" dirty="0" smtClean="0"/>
              <a:t>det mobila trygghetslarmet </a:t>
            </a:r>
            <a:r>
              <a:rPr lang="sv-SE" sz="2600" dirty="0"/>
              <a:t>används?</a:t>
            </a:r>
          </a:p>
          <a:p>
            <a:r>
              <a:rPr lang="sv-SE" sz="2600" dirty="0"/>
              <a:t>Hur bär brukaren larmet?</a:t>
            </a:r>
          </a:p>
          <a:p>
            <a:r>
              <a:rPr lang="sv-SE" sz="2600" dirty="0"/>
              <a:t>Hur ser vi till att brukaren får med sig larmet? </a:t>
            </a:r>
          </a:p>
          <a:p>
            <a:r>
              <a:rPr lang="sv-SE" sz="2600" dirty="0"/>
              <a:t>När laddas larmet? </a:t>
            </a:r>
          </a:p>
          <a:p>
            <a:r>
              <a:rPr lang="sv-SE" sz="2600" dirty="0"/>
              <a:t>Ska något i handlingsplanen i verksamhetssystemet ändras?</a:t>
            </a:r>
          </a:p>
          <a:p>
            <a:endParaRPr lang="sv-SE" dirty="0"/>
          </a:p>
          <a:p>
            <a:pPr marL="0" indent="0">
              <a:buNone/>
            </a:pPr>
            <a:r>
              <a:rPr lang="sv-SE" dirty="0" smtClean="0"/>
              <a:t>Det som beslutas om vid utprovningen ska dokumenteras </a:t>
            </a:r>
            <a:r>
              <a:rPr lang="sv-SE" dirty="0"/>
              <a:t>i brukarens </a:t>
            </a:r>
            <a:r>
              <a:rPr lang="sv-SE" dirty="0" smtClean="0"/>
              <a:t>genomförandeplan och sociala journal</a:t>
            </a:r>
            <a:endParaRPr lang="sv-SE" dirty="0"/>
          </a:p>
          <a:p>
            <a:pPr marL="0" indent="0">
              <a:buNone/>
            </a:pPr>
            <a:endParaRPr lang="sv-SE" dirty="0"/>
          </a:p>
          <a:p>
            <a:pPr marL="0" indent="0">
              <a:buNone/>
            </a:pPr>
            <a:r>
              <a:rPr lang="sv-SE" b="1" dirty="0"/>
              <a:t>Kom ihåg! </a:t>
            </a:r>
            <a:r>
              <a:rPr lang="sv-SE" dirty="0"/>
              <a:t>Brukaren måste samtycka till användning av </a:t>
            </a:r>
            <a:r>
              <a:rPr lang="sv-SE" dirty="0" smtClean="0"/>
              <a:t>mobilt trygghetslarm</a:t>
            </a:r>
            <a:endParaRPr lang="sv-SE" dirty="0"/>
          </a:p>
        </p:txBody>
      </p:sp>
    </p:spTree>
    <p:extLst>
      <p:ext uri="{BB962C8B-B14F-4D97-AF65-F5344CB8AC3E}">
        <p14:creationId xmlns:p14="http://schemas.microsoft.com/office/powerpoint/2010/main" val="355235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 </a:t>
            </a:r>
            <a:r>
              <a:rPr lang="sv-SE" dirty="0"/>
              <a:t>Utprovning</a:t>
            </a:r>
          </a:p>
        </p:txBody>
      </p:sp>
      <p:sp>
        <p:nvSpPr>
          <p:cNvPr id="3" name="Platshållare för innehåll 2"/>
          <p:cNvSpPr>
            <a:spLocks noGrp="1"/>
          </p:cNvSpPr>
          <p:nvPr>
            <p:ph idx="1"/>
          </p:nvPr>
        </p:nvSpPr>
        <p:spPr>
          <a:xfrm>
            <a:off x="5061284" y="1598296"/>
            <a:ext cx="6549189" cy="4554653"/>
          </a:xfrm>
        </p:spPr>
        <p:txBody>
          <a:bodyPr>
            <a:normAutofit fontScale="85000" lnSpcReduction="20000"/>
          </a:bodyPr>
          <a:lstStyle/>
          <a:p>
            <a:pPr marL="0" indent="0">
              <a:lnSpc>
                <a:spcPct val="120000"/>
              </a:lnSpc>
              <a:buNone/>
            </a:pPr>
            <a:r>
              <a:rPr lang="sv-SE" dirty="0"/>
              <a:t>Lennart är 88 år och bor på demensavdelning på särskilt boende. Han har Alzheimers och besväras av oro. Han vandrar fram och tillbaka och plockar med sina saker. Han sover oroligt och vill ofta gå upp på natten för att gå </a:t>
            </a:r>
            <a:r>
              <a:rPr lang="sv-SE" dirty="0" smtClean="0"/>
              <a:t>runt.</a:t>
            </a:r>
            <a:endParaRPr lang="sv-SE" dirty="0"/>
          </a:p>
          <a:p>
            <a:pPr marL="0" indent="0">
              <a:lnSpc>
                <a:spcPct val="120000"/>
              </a:lnSpc>
              <a:buNone/>
            </a:pPr>
            <a:endParaRPr lang="sv-SE" dirty="0"/>
          </a:p>
          <a:p>
            <a:pPr marL="0" indent="0">
              <a:lnSpc>
                <a:spcPct val="120000"/>
              </a:lnSpc>
              <a:buNone/>
            </a:pPr>
            <a:r>
              <a:rPr lang="sv-SE" dirty="0"/>
              <a:t>Lennart är van vid att ta långa promenader varje dag och han vill promenera ensam.</a:t>
            </a:r>
          </a:p>
          <a:p>
            <a:pPr marL="0" indent="0">
              <a:lnSpc>
                <a:spcPct val="120000"/>
              </a:lnSpc>
              <a:buNone/>
            </a:pPr>
            <a:endParaRPr lang="sv-SE" dirty="0"/>
          </a:p>
          <a:p>
            <a:pPr marL="0" indent="0">
              <a:lnSpc>
                <a:spcPct val="120000"/>
              </a:lnSpc>
              <a:buNone/>
            </a:pPr>
            <a:r>
              <a:rPr lang="sv-SE" dirty="0" smtClean="0"/>
              <a:t>Vilka </a:t>
            </a:r>
            <a:r>
              <a:rPr lang="sv-SE" dirty="0"/>
              <a:t>inställningar skulle passa för Lennart?</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086" y="1480658"/>
            <a:ext cx="4601950" cy="4596869"/>
          </a:xfrm>
          <a:prstGeom prst="rect">
            <a:avLst/>
          </a:prstGeom>
        </p:spPr>
      </p:pic>
    </p:spTree>
    <p:extLst>
      <p:ext uri="{BB962C8B-B14F-4D97-AF65-F5344CB8AC3E}">
        <p14:creationId xmlns:p14="http://schemas.microsoft.com/office/powerpoint/2010/main" val="253945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682701" y="4579303"/>
            <a:ext cx="6477000" cy="1325563"/>
          </a:xfrm>
        </p:spPr>
        <p:txBody>
          <a:bodyPr/>
          <a:lstStyle/>
          <a:p>
            <a:r>
              <a:rPr lang="sv-SE"/>
              <a:t>Verksamhetssystem</a:t>
            </a:r>
          </a:p>
        </p:txBody>
      </p:sp>
      <p:pic>
        <p:nvPicPr>
          <p:cNvPr id="4" name="Bildobjekt 3"/>
          <p:cNvPicPr>
            <a:picLocks noChangeAspect="1"/>
          </p:cNvPicPr>
          <p:nvPr/>
        </p:nvPicPr>
        <p:blipFill rotWithShape="1">
          <a:blip r:embed="rId3"/>
          <a:srcRect l="6056" t="4968" r="4160" b="12227"/>
          <a:stretch/>
        </p:blipFill>
        <p:spPr>
          <a:xfrm>
            <a:off x="2800097" y="1985354"/>
            <a:ext cx="6242208" cy="2593949"/>
          </a:xfrm>
          <a:prstGeom prst="rect">
            <a:avLst/>
          </a:prstGeom>
        </p:spPr>
      </p:pic>
    </p:spTree>
    <p:extLst>
      <p:ext uri="{BB962C8B-B14F-4D97-AF65-F5344CB8AC3E}">
        <p14:creationId xmlns:p14="http://schemas.microsoft.com/office/powerpoint/2010/main" val="107317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Organisationsträd</a:t>
            </a:r>
          </a:p>
        </p:txBody>
      </p:sp>
      <p:sp>
        <p:nvSpPr>
          <p:cNvPr id="3" name="Platshållare för innehåll 2"/>
          <p:cNvSpPr>
            <a:spLocks noGrp="1"/>
          </p:cNvSpPr>
          <p:nvPr>
            <p:ph idx="1"/>
          </p:nvPr>
        </p:nvSpPr>
        <p:spPr/>
        <p:txBody>
          <a:bodyPr>
            <a:normAutofit/>
          </a:bodyPr>
          <a:lstStyle/>
          <a:p>
            <a:pPr marL="0" indent="0">
              <a:buNone/>
            </a:pPr>
            <a:r>
              <a:rPr lang="sv-SE" dirty="0"/>
              <a:t>I systemet finns tre behörighetsroller:</a:t>
            </a:r>
          </a:p>
          <a:p>
            <a:r>
              <a:rPr lang="sv-SE" sz="2400" dirty="0" smtClean="0"/>
              <a:t>Kundadministratör – Soc IT</a:t>
            </a:r>
            <a:endParaRPr lang="sv-SE" sz="2400" dirty="0"/>
          </a:p>
          <a:p>
            <a:r>
              <a:rPr lang="sv-SE" sz="2400" dirty="0"/>
              <a:t>Avdelningsadministratör – </a:t>
            </a:r>
            <a:r>
              <a:rPr lang="sv-SE" sz="2400" dirty="0" smtClean="0"/>
              <a:t>Superanvändare</a:t>
            </a:r>
            <a:endParaRPr lang="sv-SE" sz="2400" dirty="0"/>
          </a:p>
          <a:p>
            <a:r>
              <a:rPr lang="sv-SE" sz="2400" dirty="0"/>
              <a:t>Larmmottagare – </a:t>
            </a:r>
            <a:r>
              <a:rPr lang="sv-SE" sz="2400" dirty="0" smtClean="0"/>
              <a:t>Personal på avdelningen eller boendet</a:t>
            </a:r>
            <a:endParaRPr lang="sv-SE" sz="2400" dirty="0"/>
          </a:p>
        </p:txBody>
      </p:sp>
    </p:spTree>
    <p:extLst>
      <p:ext uri="{BB962C8B-B14F-4D97-AF65-F5344CB8AC3E}">
        <p14:creationId xmlns:p14="http://schemas.microsoft.com/office/powerpoint/2010/main" val="75633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1036474" cy="1325563"/>
          </a:xfrm>
        </p:spPr>
        <p:txBody>
          <a:bodyPr>
            <a:normAutofit/>
          </a:bodyPr>
          <a:lstStyle/>
          <a:p>
            <a:r>
              <a:rPr lang="sv-SE" sz="4000" dirty="0"/>
              <a:t>Hur används ett </a:t>
            </a:r>
            <a:r>
              <a:rPr lang="sv-SE" sz="4000" dirty="0" smtClean="0"/>
              <a:t>mobilt trygghetslarm</a:t>
            </a:r>
            <a:r>
              <a:rPr lang="sv-SE" sz="4000" dirty="0"/>
              <a:t>?</a:t>
            </a:r>
          </a:p>
        </p:txBody>
      </p:sp>
      <p:sp>
        <p:nvSpPr>
          <p:cNvPr id="3" name="Platshållare för innehåll 2"/>
          <p:cNvSpPr>
            <a:spLocks noGrp="1"/>
          </p:cNvSpPr>
          <p:nvPr>
            <p:ph idx="1"/>
          </p:nvPr>
        </p:nvSpPr>
        <p:spPr>
          <a:xfrm>
            <a:off x="838200" y="1528549"/>
            <a:ext cx="10515600" cy="4517409"/>
          </a:xfrm>
        </p:spPr>
        <p:txBody>
          <a:bodyPr>
            <a:normAutofit fontScale="92500" lnSpcReduction="10000"/>
          </a:bodyPr>
          <a:lstStyle/>
          <a:p>
            <a:pPr marL="0" indent="0">
              <a:lnSpc>
                <a:spcPct val="120000"/>
              </a:lnSpc>
              <a:buNone/>
            </a:pPr>
            <a:r>
              <a:rPr lang="sv-SE" sz="2600" dirty="0"/>
              <a:t>Mobilt trygghetslarm </a:t>
            </a:r>
            <a:r>
              <a:rPr lang="sv-SE" sz="2600" dirty="0" smtClean="0"/>
              <a:t>används </a:t>
            </a:r>
            <a:r>
              <a:rPr lang="sv-SE" sz="2600" dirty="0"/>
              <a:t>av </a:t>
            </a:r>
            <a:r>
              <a:rPr lang="sv-SE" sz="2600" dirty="0" smtClean="0"/>
              <a:t>brukare </a:t>
            </a:r>
            <a:r>
              <a:rPr lang="sv-SE" sz="2600" dirty="0"/>
              <a:t>som vill promenera på egen hand trots att de har svårt att hitta eller är oroliga för att ramla, utan att behöva anpassa sig efter när någon kan följa </a:t>
            </a:r>
            <a:r>
              <a:rPr lang="sv-SE" sz="2600" dirty="0" smtClean="0"/>
              <a:t>med</a:t>
            </a:r>
            <a:endParaRPr lang="sv-SE" sz="2600" dirty="0"/>
          </a:p>
          <a:p>
            <a:endParaRPr lang="sv-SE" sz="2600" dirty="0"/>
          </a:p>
          <a:p>
            <a:pPr marL="0" indent="0">
              <a:lnSpc>
                <a:spcPct val="110000"/>
              </a:lnSpc>
              <a:buNone/>
            </a:pPr>
            <a:r>
              <a:rPr lang="sv-SE" sz="2600" dirty="0" smtClean="0"/>
              <a:t>Det mobila trygghetslarmet </a:t>
            </a:r>
            <a:r>
              <a:rPr lang="sv-SE" sz="2600" dirty="0"/>
              <a:t>har en sändare i sig som med hjälp av GPS-nätet visar sin </a:t>
            </a:r>
            <a:r>
              <a:rPr lang="sv-SE" sz="2600" dirty="0" smtClean="0"/>
              <a:t>position</a:t>
            </a:r>
          </a:p>
          <a:p>
            <a:pPr marL="0" indent="0">
              <a:lnSpc>
                <a:spcPct val="110000"/>
              </a:lnSpc>
              <a:buNone/>
            </a:pPr>
            <a:endParaRPr lang="sv-SE" sz="2600" dirty="0"/>
          </a:p>
          <a:p>
            <a:pPr marL="0" indent="0">
              <a:lnSpc>
                <a:spcPct val="110000"/>
              </a:lnSpc>
              <a:buNone/>
            </a:pPr>
            <a:r>
              <a:rPr lang="sv-SE" sz="2600" dirty="0" smtClean="0"/>
              <a:t>För </a:t>
            </a:r>
            <a:r>
              <a:rPr lang="sv-SE" sz="2600" dirty="0"/>
              <a:t>att en </a:t>
            </a:r>
            <a:r>
              <a:rPr lang="sv-SE" sz="2600" dirty="0" smtClean="0"/>
              <a:t>brukare ska </a:t>
            </a:r>
            <a:r>
              <a:rPr lang="sv-SE" sz="2600" dirty="0"/>
              <a:t>kunna få stöd att vistas utomhus </a:t>
            </a:r>
            <a:r>
              <a:rPr lang="sv-SE" sz="2600" dirty="0" smtClean="0"/>
              <a:t>med ett mobilt trygghetslarm måste </a:t>
            </a:r>
            <a:r>
              <a:rPr lang="sv-SE" sz="2600" dirty="0"/>
              <a:t>det finnas en larmmottagare som kan ta emot larm eller söka position i verksamhetssystemet</a:t>
            </a:r>
          </a:p>
          <a:p>
            <a:pPr marL="0" indent="0">
              <a:lnSpc>
                <a:spcPct val="110000"/>
              </a:lnSpc>
              <a:buNone/>
            </a:pPr>
            <a:endParaRPr lang="sv-SE" sz="2600" dirty="0"/>
          </a:p>
        </p:txBody>
      </p:sp>
    </p:spTree>
    <p:extLst>
      <p:ext uri="{BB962C8B-B14F-4D97-AF65-F5344CB8AC3E}">
        <p14:creationId xmlns:p14="http://schemas.microsoft.com/office/powerpoint/2010/main" val="156885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Inloggningsuppgifter</a:t>
            </a:r>
          </a:p>
        </p:txBody>
      </p:sp>
      <p:sp>
        <p:nvSpPr>
          <p:cNvPr id="3" name="Platshållare för innehåll 2"/>
          <p:cNvSpPr>
            <a:spLocks noGrp="1"/>
          </p:cNvSpPr>
          <p:nvPr>
            <p:ph idx="1"/>
          </p:nvPr>
        </p:nvSpPr>
        <p:spPr>
          <a:xfrm>
            <a:off x="838200" y="1595037"/>
            <a:ext cx="10515600" cy="4351338"/>
          </a:xfrm>
        </p:spPr>
        <p:txBody>
          <a:bodyPr>
            <a:noAutofit/>
          </a:bodyPr>
          <a:lstStyle/>
          <a:p>
            <a:pPr marL="0" indent="0">
              <a:buNone/>
            </a:pPr>
            <a:r>
              <a:rPr lang="sv-SE" sz="2400" dirty="0"/>
              <a:t>Inloggning sker på </a:t>
            </a:r>
            <a:r>
              <a:rPr lang="sv-SE" sz="2400" dirty="0">
                <a:hlinkClick r:id="rId3"/>
              </a:rPr>
              <a:t>www.posifoncare.se</a:t>
            </a:r>
            <a:r>
              <a:rPr lang="sv-SE" sz="2400" dirty="0"/>
              <a:t> </a:t>
            </a:r>
            <a:r>
              <a:rPr lang="sv-SE" sz="2400" dirty="0" smtClean="0"/>
              <a:t>eller i appen Posifon Care med </a:t>
            </a:r>
            <a:r>
              <a:rPr lang="sv-SE" sz="2400" dirty="0"/>
              <a:t>tvåfaktorsinlogg</a:t>
            </a:r>
          </a:p>
          <a:p>
            <a:pPr marL="0" indent="0">
              <a:buNone/>
            </a:pPr>
            <a:endParaRPr lang="sv-SE" sz="2400" dirty="0"/>
          </a:p>
          <a:p>
            <a:pPr marL="0" indent="0">
              <a:buNone/>
            </a:pPr>
            <a:r>
              <a:rPr lang="sv-SE" sz="2400" b="1" dirty="0"/>
              <a:t>Avdelningsadministratör</a:t>
            </a:r>
          </a:p>
          <a:p>
            <a:pPr marL="0" indent="0">
              <a:buNone/>
            </a:pPr>
            <a:r>
              <a:rPr lang="sv-SE" sz="2400" dirty="0"/>
              <a:t>Loggar in med sin </a:t>
            </a:r>
            <a:r>
              <a:rPr lang="sv-SE" sz="2400" dirty="0" smtClean="0"/>
              <a:t>mejladress</a:t>
            </a:r>
            <a:r>
              <a:rPr lang="sv-SE" sz="2400" dirty="0"/>
              <a:t>, lösenord och en engångskod som kommer i ett </a:t>
            </a:r>
            <a:r>
              <a:rPr lang="sv-SE" sz="2400" dirty="0" smtClean="0"/>
              <a:t>SMS till det angivna telefonnumret för kontot </a:t>
            </a:r>
            <a:endParaRPr lang="sv-SE" sz="2400" dirty="0"/>
          </a:p>
          <a:p>
            <a:pPr marL="0" indent="0">
              <a:buNone/>
            </a:pPr>
            <a:endParaRPr lang="sv-SE" sz="2400" dirty="0"/>
          </a:p>
          <a:p>
            <a:pPr marL="0" indent="0">
              <a:buNone/>
            </a:pPr>
            <a:r>
              <a:rPr lang="sv-SE" sz="2400" b="1" dirty="0"/>
              <a:t>Larmmottagare</a:t>
            </a:r>
          </a:p>
          <a:p>
            <a:pPr marL="0" indent="0">
              <a:buNone/>
            </a:pPr>
            <a:r>
              <a:rPr lang="sv-SE" sz="2400" dirty="0"/>
              <a:t>Loggar in med avdelningsgemensam </a:t>
            </a:r>
            <a:r>
              <a:rPr lang="sv-SE" sz="2400" dirty="0" smtClean="0"/>
              <a:t>mejladress</a:t>
            </a:r>
            <a:r>
              <a:rPr lang="sv-SE" sz="2400" dirty="0"/>
              <a:t>, lösenord och en engångskod som kommer i ett SMS till det angivna telefonnumret för kontot </a:t>
            </a:r>
            <a:r>
              <a:rPr lang="sv-SE" sz="2400" dirty="0" smtClean="0"/>
              <a:t> </a:t>
            </a:r>
          </a:p>
          <a:p>
            <a:pPr marL="0" indent="0">
              <a:buNone/>
            </a:pPr>
            <a:r>
              <a:rPr lang="sv-SE" sz="2400" dirty="0" smtClean="0"/>
              <a:t>Exempel </a:t>
            </a:r>
            <a:r>
              <a:rPr lang="sv-SE" sz="2400" dirty="0"/>
              <a:t>på </a:t>
            </a:r>
            <a:r>
              <a:rPr lang="sv-SE" sz="2400" dirty="0" smtClean="0"/>
              <a:t>mejladress</a:t>
            </a:r>
            <a:r>
              <a:rPr lang="sv-SE" sz="2400" dirty="0"/>
              <a:t>: </a:t>
            </a:r>
            <a:r>
              <a:rPr lang="sv-SE" sz="2400" i="1" dirty="0" smtClean="0"/>
              <a:t>1B1@gps.se</a:t>
            </a:r>
            <a:endParaRPr lang="sv-SE" sz="2400" i="1" dirty="0"/>
          </a:p>
        </p:txBody>
      </p:sp>
    </p:spTree>
    <p:extLst>
      <p:ext uri="{BB962C8B-B14F-4D97-AF65-F5344CB8AC3E}">
        <p14:creationId xmlns:p14="http://schemas.microsoft.com/office/powerpoint/2010/main" val="3765105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a:t>Avdelningsadministratörens ansvar</a:t>
            </a:r>
          </a:p>
        </p:txBody>
      </p:sp>
      <p:sp>
        <p:nvSpPr>
          <p:cNvPr id="3" name="Platshållare för innehåll 2"/>
          <p:cNvSpPr>
            <a:spLocks noGrp="1"/>
          </p:cNvSpPr>
          <p:nvPr>
            <p:ph idx="1"/>
          </p:nvPr>
        </p:nvSpPr>
        <p:spPr/>
        <p:txBody>
          <a:bodyPr/>
          <a:lstStyle/>
          <a:p>
            <a:pPr marL="0" indent="0">
              <a:buNone/>
            </a:pPr>
            <a:r>
              <a:rPr lang="sv-SE" dirty="0"/>
              <a:t>Att göra inställningar för avdelningen </a:t>
            </a:r>
          </a:p>
          <a:p>
            <a:pPr marL="0" indent="0">
              <a:buNone/>
            </a:pPr>
            <a:endParaRPr lang="sv-SE" dirty="0"/>
          </a:p>
          <a:p>
            <a:pPr marL="0" indent="0">
              <a:buNone/>
            </a:pPr>
            <a:r>
              <a:rPr lang="sv-SE" dirty="0" smtClean="0"/>
              <a:t>Att </a:t>
            </a:r>
            <a:r>
              <a:rPr lang="sv-SE" dirty="0"/>
              <a:t>göra individuella inställningar för brukarna på avdelningen</a:t>
            </a:r>
          </a:p>
          <a:p>
            <a:endParaRPr lang="sv-SE" dirty="0"/>
          </a:p>
          <a:p>
            <a:pPr marL="0" indent="0">
              <a:buNone/>
            </a:pPr>
            <a:r>
              <a:rPr lang="sv-SE" dirty="0"/>
              <a:t>Överblicka användningen av GPS-larm på avdelningen</a:t>
            </a:r>
          </a:p>
          <a:p>
            <a:endParaRPr lang="sv-SE" dirty="0"/>
          </a:p>
          <a:p>
            <a:pPr marL="0" indent="0">
              <a:buNone/>
            </a:pPr>
            <a:r>
              <a:rPr lang="sv-SE" dirty="0"/>
              <a:t>Stötta larmmottagarna</a:t>
            </a:r>
          </a:p>
        </p:txBody>
      </p:sp>
    </p:spTree>
    <p:extLst>
      <p:ext uri="{BB962C8B-B14F-4D97-AF65-F5344CB8AC3E}">
        <p14:creationId xmlns:p14="http://schemas.microsoft.com/office/powerpoint/2010/main" val="20010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Avdelningsinställningar</a:t>
            </a:r>
          </a:p>
        </p:txBody>
      </p:sp>
      <p:sp>
        <p:nvSpPr>
          <p:cNvPr id="3" name="Platshållare för innehåll 2"/>
          <p:cNvSpPr>
            <a:spLocks noGrp="1"/>
          </p:cNvSpPr>
          <p:nvPr>
            <p:ph idx="1"/>
          </p:nvPr>
        </p:nvSpPr>
        <p:spPr>
          <a:xfrm>
            <a:off x="838200" y="1506682"/>
            <a:ext cx="10515600" cy="4670281"/>
          </a:xfrm>
        </p:spPr>
        <p:txBody>
          <a:bodyPr>
            <a:normAutofit fontScale="92500" lnSpcReduction="10000"/>
          </a:bodyPr>
          <a:lstStyle/>
          <a:p>
            <a:pPr marL="0" indent="0">
              <a:lnSpc>
                <a:spcPct val="110000"/>
              </a:lnSpc>
              <a:buNone/>
            </a:pPr>
            <a:r>
              <a:rPr lang="sv-SE" dirty="0"/>
              <a:t>Schemaläggning – dvs. vem larmet går till först och vid vilka tider detta sker. Ni får ett standardschema inlagt </a:t>
            </a:r>
            <a:r>
              <a:rPr lang="sv-SE" dirty="0" smtClean="0"/>
              <a:t>inledningsvis</a:t>
            </a:r>
            <a:endParaRPr lang="sv-SE" dirty="0"/>
          </a:p>
          <a:p>
            <a:pPr marL="0" indent="0">
              <a:buNone/>
            </a:pPr>
            <a:endParaRPr lang="sv-SE" dirty="0"/>
          </a:p>
          <a:p>
            <a:pPr marL="0" indent="0">
              <a:buNone/>
            </a:pPr>
            <a:r>
              <a:rPr lang="sv-SE" dirty="0"/>
              <a:t>Om larmmottagarna ska kunna vidarebefordra </a:t>
            </a:r>
            <a:r>
              <a:rPr lang="sv-SE" dirty="0" smtClean="0"/>
              <a:t>larm </a:t>
            </a:r>
            <a:endParaRPr lang="sv-SE" dirty="0"/>
          </a:p>
          <a:p>
            <a:pPr marL="0" indent="0">
              <a:buNone/>
            </a:pPr>
            <a:endParaRPr lang="sv-SE" dirty="0"/>
          </a:p>
          <a:p>
            <a:pPr marL="0" indent="0">
              <a:buNone/>
            </a:pPr>
            <a:r>
              <a:rPr lang="sv-SE" dirty="0"/>
              <a:t>Tid för hur lång tid det tar tills ett larm </a:t>
            </a:r>
            <a:r>
              <a:rPr lang="sv-SE" dirty="0" smtClean="0"/>
              <a:t>eskalerar </a:t>
            </a:r>
            <a:endParaRPr lang="sv-SE" dirty="0"/>
          </a:p>
          <a:p>
            <a:pPr marL="0" indent="0">
              <a:buNone/>
            </a:pPr>
            <a:endParaRPr lang="sv-SE" dirty="0"/>
          </a:p>
          <a:p>
            <a:pPr marL="0" indent="0">
              <a:buNone/>
            </a:pPr>
            <a:r>
              <a:rPr lang="sv-SE" dirty="0"/>
              <a:t>Om larmet ska kunna eskalera till en annan </a:t>
            </a:r>
            <a:r>
              <a:rPr lang="sv-SE" dirty="0" smtClean="0"/>
              <a:t>avdelning </a:t>
            </a:r>
            <a:endParaRPr lang="sv-SE" dirty="0"/>
          </a:p>
          <a:p>
            <a:pPr marL="0" indent="0">
              <a:buNone/>
            </a:pPr>
            <a:endParaRPr lang="sv-SE" dirty="0"/>
          </a:p>
          <a:p>
            <a:pPr marL="0" indent="0">
              <a:buNone/>
            </a:pPr>
            <a:r>
              <a:rPr lang="sv-SE" dirty="0"/>
              <a:t>Handlingsplan</a:t>
            </a:r>
          </a:p>
          <a:p>
            <a:endParaRPr lang="sv-SE" dirty="0"/>
          </a:p>
        </p:txBody>
      </p:sp>
    </p:spTree>
    <p:extLst>
      <p:ext uri="{BB962C8B-B14F-4D97-AF65-F5344CB8AC3E}">
        <p14:creationId xmlns:p14="http://schemas.microsoft.com/office/powerpoint/2010/main" val="277216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Individuella brukarinställningar</a:t>
            </a:r>
          </a:p>
        </p:txBody>
      </p:sp>
      <p:sp>
        <p:nvSpPr>
          <p:cNvPr id="3" name="Platshållare för innehåll 2"/>
          <p:cNvSpPr>
            <a:spLocks noGrp="1"/>
          </p:cNvSpPr>
          <p:nvPr>
            <p:ph idx="1"/>
          </p:nvPr>
        </p:nvSpPr>
        <p:spPr/>
        <p:txBody>
          <a:bodyPr>
            <a:normAutofit/>
          </a:bodyPr>
          <a:lstStyle/>
          <a:p>
            <a:pPr marL="0" indent="0">
              <a:buNone/>
            </a:pPr>
            <a:r>
              <a:rPr lang="sv-SE" sz="2600" dirty="0"/>
              <a:t>Lägga in nya </a:t>
            </a:r>
            <a:r>
              <a:rPr lang="sv-SE" sz="2600" dirty="0" smtClean="0"/>
              <a:t>brukare</a:t>
            </a:r>
          </a:p>
          <a:p>
            <a:pPr marL="0" indent="0">
              <a:buNone/>
            </a:pPr>
            <a:endParaRPr lang="sv-SE" sz="2600" dirty="0"/>
          </a:p>
          <a:p>
            <a:pPr marL="0" indent="0">
              <a:buNone/>
            </a:pPr>
            <a:r>
              <a:rPr lang="sv-SE" sz="2600" dirty="0" smtClean="0"/>
              <a:t>Koppla ett mobilt trygghetslarm till brukaren</a:t>
            </a:r>
            <a:endParaRPr lang="sv-SE" sz="2600" dirty="0"/>
          </a:p>
          <a:p>
            <a:pPr marL="0" indent="0">
              <a:buNone/>
            </a:pPr>
            <a:endParaRPr lang="sv-SE" sz="2600" dirty="0"/>
          </a:p>
          <a:p>
            <a:pPr marL="0" indent="0">
              <a:buNone/>
            </a:pPr>
            <a:r>
              <a:rPr lang="sv-SE" sz="2600" dirty="0" smtClean="0"/>
              <a:t>Vilka </a:t>
            </a:r>
            <a:r>
              <a:rPr lang="sv-SE" sz="2600" dirty="0"/>
              <a:t>funktioner </a:t>
            </a:r>
            <a:r>
              <a:rPr lang="sv-SE" sz="2600" dirty="0" smtClean="0"/>
              <a:t>i larmet som </a:t>
            </a:r>
            <a:r>
              <a:rPr lang="sv-SE" sz="2600" dirty="0"/>
              <a:t>används</a:t>
            </a:r>
          </a:p>
          <a:p>
            <a:pPr marL="0" indent="0">
              <a:buNone/>
            </a:pPr>
            <a:endParaRPr lang="sv-SE" sz="2600" dirty="0"/>
          </a:p>
          <a:p>
            <a:pPr marL="0" indent="0">
              <a:buNone/>
            </a:pPr>
            <a:r>
              <a:rPr lang="sv-SE" sz="2600" dirty="0"/>
              <a:t>Handlingsplan</a:t>
            </a:r>
          </a:p>
          <a:p>
            <a:pPr marL="0" indent="0">
              <a:buNone/>
            </a:pPr>
            <a:endParaRPr lang="sv-SE" sz="2600" dirty="0"/>
          </a:p>
          <a:p>
            <a:pPr marL="0" indent="0">
              <a:buNone/>
            </a:pPr>
            <a:r>
              <a:rPr lang="sv-SE" sz="2600" dirty="0"/>
              <a:t>Om anhörig ska få tillgång till systemet</a:t>
            </a:r>
          </a:p>
          <a:p>
            <a:endParaRPr lang="sv-SE" dirty="0"/>
          </a:p>
        </p:txBody>
      </p:sp>
    </p:spTree>
    <p:extLst>
      <p:ext uri="{BB962C8B-B14F-4D97-AF65-F5344CB8AC3E}">
        <p14:creationId xmlns:p14="http://schemas.microsoft.com/office/powerpoint/2010/main" val="3266326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 </a:t>
            </a:r>
            <a:r>
              <a:rPr lang="sv-SE" dirty="0"/>
              <a:t>Administrering</a:t>
            </a:r>
          </a:p>
        </p:txBody>
      </p:sp>
      <p:sp>
        <p:nvSpPr>
          <p:cNvPr id="3" name="Platshållare för innehåll 2"/>
          <p:cNvSpPr>
            <a:spLocks noGrp="1"/>
          </p:cNvSpPr>
          <p:nvPr>
            <p:ph idx="1"/>
          </p:nvPr>
        </p:nvSpPr>
        <p:spPr>
          <a:xfrm>
            <a:off x="5362074" y="1690688"/>
            <a:ext cx="6284495" cy="4351338"/>
          </a:xfrm>
        </p:spPr>
        <p:txBody>
          <a:bodyPr>
            <a:normAutofit/>
          </a:bodyPr>
          <a:lstStyle/>
          <a:p>
            <a:pPr marL="0" indent="0">
              <a:buNone/>
            </a:pPr>
            <a:r>
              <a:rPr lang="sv-SE" sz="2400" dirty="0" smtClean="0"/>
              <a:t>Logga </a:t>
            </a:r>
            <a:r>
              <a:rPr lang="sv-SE" sz="2400" dirty="0"/>
              <a:t>in i Posifon Care och gör Lennarts </a:t>
            </a:r>
            <a:r>
              <a:rPr lang="sv-SE" sz="2400" dirty="0" smtClean="0"/>
              <a:t>inställningar. Utgå från utprovningslistan. </a:t>
            </a:r>
            <a:endParaRPr lang="sv-SE" sz="24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494" y="1690688"/>
            <a:ext cx="3974432" cy="4061463"/>
          </a:xfrm>
          <a:prstGeom prst="rect">
            <a:avLst/>
          </a:prstGeom>
        </p:spPr>
      </p:pic>
    </p:spTree>
    <p:extLst>
      <p:ext uri="{BB962C8B-B14F-4D97-AF65-F5344CB8AC3E}">
        <p14:creationId xmlns:p14="http://schemas.microsoft.com/office/powerpoint/2010/main" val="3554932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Hur tar vi emot ett larm?</a:t>
            </a:r>
          </a:p>
        </p:txBody>
      </p:sp>
      <p:sp>
        <p:nvSpPr>
          <p:cNvPr id="3" name="Platshållare för innehåll 2"/>
          <p:cNvSpPr>
            <a:spLocks noGrp="1"/>
          </p:cNvSpPr>
          <p:nvPr>
            <p:ph idx="1"/>
          </p:nvPr>
        </p:nvSpPr>
        <p:spPr>
          <a:xfrm>
            <a:off x="838200" y="1825625"/>
            <a:ext cx="10515600" cy="2337111"/>
          </a:xfrm>
        </p:spPr>
        <p:txBody>
          <a:bodyPr vert="horz" lIns="91440" tIns="45720" rIns="91440" bIns="45720" rtlCol="0" anchor="t">
            <a:normAutofit/>
          </a:bodyPr>
          <a:lstStyle/>
          <a:p>
            <a:pPr marL="0" indent="0">
              <a:buNone/>
            </a:pPr>
            <a:r>
              <a:rPr lang="sv-SE" dirty="0">
                <a:latin typeface="Arial"/>
                <a:cs typeface="Arial"/>
              </a:rPr>
              <a:t>Larmet kommer som ett SMS eller </a:t>
            </a:r>
            <a:r>
              <a:rPr lang="sv-SE" dirty="0" smtClean="0">
                <a:latin typeface="Arial"/>
                <a:cs typeface="Arial"/>
              </a:rPr>
              <a:t>app-avisering</a:t>
            </a:r>
            <a:r>
              <a:rPr lang="sv-SE" dirty="0">
                <a:latin typeface="Arial"/>
                <a:cs typeface="Arial"/>
              </a:rPr>
              <a:t> </a:t>
            </a:r>
            <a:endParaRPr lang="sv-SE" dirty="0"/>
          </a:p>
          <a:p>
            <a:pPr marL="0" indent="0">
              <a:buNone/>
            </a:pPr>
            <a:endParaRPr lang="sv-SE" dirty="0"/>
          </a:p>
          <a:p>
            <a:pPr marL="0" indent="0">
              <a:buNone/>
            </a:pPr>
            <a:r>
              <a:rPr lang="sv-SE" dirty="0">
                <a:latin typeface="Arial"/>
                <a:cs typeface="Arial"/>
              </a:rPr>
              <a:t>Larmmottagarna måste därför bära med sig mobiltelefonen om någon med GPS-larm är ute </a:t>
            </a:r>
            <a:r>
              <a:rPr lang="sv-SE" dirty="0" smtClean="0">
                <a:latin typeface="Arial"/>
                <a:cs typeface="Arial"/>
              </a:rPr>
              <a:t>självständigt</a:t>
            </a:r>
            <a:endParaRPr lang="sv-SE" dirty="0">
              <a:latin typeface="Arial"/>
              <a:cs typeface="Arial"/>
            </a:endParaRPr>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22727" t="23733" r="23518" b="21721"/>
          <a:stretch/>
        </p:blipFill>
        <p:spPr>
          <a:xfrm>
            <a:off x="452528" y="4268219"/>
            <a:ext cx="385672" cy="391343"/>
          </a:xfrm>
          <a:prstGeom prst="rect">
            <a:avLst/>
          </a:prstGeom>
        </p:spPr>
      </p:pic>
      <p:sp>
        <p:nvSpPr>
          <p:cNvPr id="5" name="textruta 4"/>
          <p:cNvSpPr txBox="1"/>
          <p:nvPr/>
        </p:nvSpPr>
        <p:spPr>
          <a:xfrm>
            <a:off x="838200" y="4162736"/>
            <a:ext cx="9483365" cy="1384995"/>
          </a:xfrm>
          <a:prstGeom prst="rect">
            <a:avLst/>
          </a:prstGeom>
          <a:noFill/>
        </p:spPr>
        <p:txBody>
          <a:bodyPr wrap="square" rtlCol="0">
            <a:spAutoFit/>
          </a:bodyPr>
          <a:lstStyle/>
          <a:p>
            <a:r>
              <a:rPr lang="sv-SE" sz="2800">
                <a:latin typeface="Arial" panose="020B0604020202020204" pitchFamily="34" charset="0"/>
                <a:cs typeface="Arial" panose="020B0604020202020204" pitchFamily="34" charset="0"/>
              </a:rPr>
              <a:t>Tips! Ändra SMS-signalen för de meddelanden som kommer från verksamhetssystemet, så att det blir mer märkbart att det är ett larm som kommer in. </a:t>
            </a:r>
          </a:p>
        </p:txBody>
      </p:sp>
    </p:spTree>
    <p:extLst>
      <p:ext uri="{BB962C8B-B14F-4D97-AF65-F5344CB8AC3E}">
        <p14:creationId xmlns:p14="http://schemas.microsoft.com/office/powerpoint/2010/main" val="28559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1377" y="285227"/>
            <a:ext cx="3594700" cy="1325563"/>
          </a:xfrm>
        </p:spPr>
        <p:txBody>
          <a:bodyPr/>
          <a:lstStyle/>
          <a:p>
            <a:r>
              <a:rPr lang="sv-SE"/>
              <a:t>Larmkedja</a:t>
            </a:r>
          </a:p>
        </p:txBody>
      </p:sp>
      <p:sp>
        <p:nvSpPr>
          <p:cNvPr id="8" name="Platshållare för innehåll 2"/>
          <p:cNvSpPr>
            <a:spLocks noGrp="1"/>
          </p:cNvSpPr>
          <p:nvPr>
            <p:ph idx="1"/>
          </p:nvPr>
        </p:nvSpPr>
        <p:spPr>
          <a:xfrm>
            <a:off x="5629224" y="1059253"/>
            <a:ext cx="5815143" cy="5078768"/>
          </a:xfrm>
        </p:spPr>
        <p:txBody>
          <a:bodyPr>
            <a:noAutofit/>
          </a:bodyPr>
          <a:lstStyle/>
          <a:p>
            <a:pPr marL="0" indent="0">
              <a:lnSpc>
                <a:spcPct val="100000"/>
              </a:lnSpc>
              <a:buNone/>
            </a:pPr>
            <a:r>
              <a:rPr lang="sv-SE" sz="2400" dirty="0"/>
              <a:t>Larmet kommer först till </a:t>
            </a:r>
            <a:r>
              <a:rPr lang="sv-SE" sz="2400" dirty="0" smtClean="0"/>
              <a:t>larmmottagare </a:t>
            </a:r>
            <a:r>
              <a:rPr lang="sv-SE" sz="2400" dirty="0"/>
              <a:t>1, som kan välja att acceptera larmet eller markera sig som upptagen. Larmet skickas då vidare till </a:t>
            </a:r>
            <a:r>
              <a:rPr lang="sv-SE" sz="2400" dirty="0" smtClean="0"/>
              <a:t>larmmottagare 2</a:t>
            </a:r>
            <a:r>
              <a:rPr lang="sv-SE" sz="2400" dirty="0"/>
              <a:t/>
            </a:r>
            <a:br>
              <a:rPr lang="sv-SE" sz="2400" dirty="0"/>
            </a:br>
            <a:endParaRPr lang="sv-SE" sz="2400" dirty="0"/>
          </a:p>
          <a:p>
            <a:pPr marL="0" indent="0">
              <a:lnSpc>
                <a:spcPct val="100000"/>
              </a:lnSpc>
              <a:buNone/>
            </a:pPr>
            <a:r>
              <a:rPr lang="sv-SE" sz="2400" dirty="0" smtClean="0"/>
              <a:t>Larmmottagare </a:t>
            </a:r>
            <a:r>
              <a:rPr lang="sv-SE" sz="2400" dirty="0"/>
              <a:t>1 kan välja att hantera och avsluta larmet eller vidarebefordra det till </a:t>
            </a:r>
            <a:r>
              <a:rPr lang="sv-SE" sz="2400" dirty="0" smtClean="0"/>
              <a:t>larmmottagare 2</a:t>
            </a:r>
            <a:endParaRPr lang="sv-SE" sz="2400" dirty="0"/>
          </a:p>
          <a:p>
            <a:pPr marL="0" indent="0">
              <a:lnSpc>
                <a:spcPct val="100000"/>
              </a:lnSpc>
              <a:buNone/>
            </a:pPr>
            <a:r>
              <a:rPr lang="sv-SE" sz="2400" dirty="0"/>
              <a:t/>
            </a:r>
            <a:br>
              <a:rPr lang="sv-SE" sz="2400" dirty="0"/>
            </a:br>
            <a:r>
              <a:rPr lang="sv-SE" sz="2400" dirty="0"/>
              <a:t>Om </a:t>
            </a:r>
            <a:r>
              <a:rPr lang="sv-SE" sz="2400" dirty="0" smtClean="0"/>
              <a:t>larmmottagare </a:t>
            </a:r>
            <a:r>
              <a:rPr lang="sv-SE" sz="2400" dirty="0"/>
              <a:t>1 inte aktivt gör något kommer larmet till slut att eskalera till </a:t>
            </a:r>
            <a:r>
              <a:rPr lang="sv-SE" sz="2400" dirty="0" smtClean="0"/>
              <a:t>larmmottagare 2</a:t>
            </a:r>
            <a:endParaRPr lang="sv-SE" sz="2400" dirty="0"/>
          </a:p>
        </p:txBody>
      </p:sp>
      <p:pic>
        <p:nvPicPr>
          <p:cNvPr id="5" name="Bildobjekt 4"/>
          <p:cNvPicPr>
            <a:picLocks noChangeAspect="1"/>
          </p:cNvPicPr>
          <p:nvPr/>
        </p:nvPicPr>
        <p:blipFill>
          <a:blip r:embed="rId3"/>
          <a:stretch>
            <a:fillRect/>
          </a:stretch>
        </p:blipFill>
        <p:spPr>
          <a:xfrm>
            <a:off x="631377" y="1385309"/>
            <a:ext cx="3772182" cy="4165490"/>
          </a:xfrm>
          <a:prstGeom prst="rect">
            <a:avLst/>
          </a:prstGeom>
        </p:spPr>
      </p:pic>
    </p:spTree>
    <p:extLst>
      <p:ext uri="{BB962C8B-B14F-4D97-AF65-F5344CB8AC3E}">
        <p14:creationId xmlns:p14="http://schemas.microsoft.com/office/powerpoint/2010/main" val="4103866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Handlingsplan</a:t>
            </a:r>
          </a:p>
        </p:txBody>
      </p:sp>
      <p:sp>
        <p:nvSpPr>
          <p:cNvPr id="3" name="Platshållare för innehåll 2"/>
          <p:cNvSpPr>
            <a:spLocks noGrp="1"/>
          </p:cNvSpPr>
          <p:nvPr>
            <p:ph idx="1"/>
          </p:nvPr>
        </p:nvSpPr>
        <p:spPr>
          <a:xfrm>
            <a:off x="838200" y="1825625"/>
            <a:ext cx="10515600" cy="2873596"/>
          </a:xfrm>
        </p:spPr>
        <p:txBody>
          <a:bodyPr/>
          <a:lstStyle/>
          <a:p>
            <a:pPr marL="0" indent="0">
              <a:buNone/>
            </a:pPr>
            <a:r>
              <a:rPr lang="sv-SE" dirty="0"/>
              <a:t>I systemet finns en handlingsplan som larmmottagaren kan få vägledning från i de olika stegen i </a:t>
            </a:r>
            <a:r>
              <a:rPr lang="sv-SE" dirty="0" smtClean="0"/>
              <a:t>larmkedjan </a:t>
            </a:r>
            <a:endParaRPr lang="sv-SE" dirty="0"/>
          </a:p>
          <a:p>
            <a:pPr marL="0" indent="0">
              <a:buNone/>
            </a:pPr>
            <a:endParaRPr lang="sv-SE" dirty="0"/>
          </a:p>
          <a:p>
            <a:pPr marL="0" indent="0">
              <a:buNone/>
            </a:pPr>
            <a:r>
              <a:rPr lang="sv-SE" dirty="0"/>
              <a:t>Handlingsplanen kan revideras på avdelningsnivå och på en individuell </a:t>
            </a:r>
            <a:r>
              <a:rPr lang="sv-SE" dirty="0" smtClean="0"/>
              <a:t>brukarnivå </a:t>
            </a:r>
            <a:endParaRPr lang="sv-SE" dirty="0"/>
          </a:p>
        </p:txBody>
      </p:sp>
    </p:spTree>
    <p:extLst>
      <p:ext uri="{BB962C8B-B14F-4D97-AF65-F5344CB8AC3E}">
        <p14:creationId xmlns:p14="http://schemas.microsoft.com/office/powerpoint/2010/main" val="3157778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Support</a:t>
            </a:r>
          </a:p>
        </p:txBody>
      </p:sp>
      <p:sp>
        <p:nvSpPr>
          <p:cNvPr id="3" name="Platshållare för innehåll 2"/>
          <p:cNvSpPr>
            <a:spLocks noGrp="1"/>
          </p:cNvSpPr>
          <p:nvPr>
            <p:ph idx="1"/>
          </p:nvPr>
        </p:nvSpPr>
        <p:spPr>
          <a:xfrm>
            <a:off x="838200" y="1690688"/>
            <a:ext cx="10515600" cy="4351338"/>
          </a:xfrm>
        </p:spPr>
        <p:txBody>
          <a:bodyPr>
            <a:normAutofit/>
          </a:bodyPr>
          <a:lstStyle/>
          <a:p>
            <a:pPr marL="0" indent="0">
              <a:buNone/>
            </a:pPr>
            <a:r>
              <a:rPr lang="sv-SE"/>
              <a:t>Posifon AB</a:t>
            </a:r>
          </a:p>
          <a:p>
            <a:pPr marL="0" indent="0">
              <a:buNone/>
            </a:pPr>
            <a:r>
              <a:rPr lang="sv-SE"/>
              <a:t>www.posifon.se</a:t>
            </a:r>
          </a:p>
          <a:p>
            <a:pPr marL="0" indent="0">
              <a:buNone/>
            </a:pPr>
            <a:r>
              <a:rPr lang="sv-SE"/>
              <a:t>031-360 75 24 (dagtid 8.00-17.00) </a:t>
            </a:r>
          </a:p>
          <a:p>
            <a:pPr marL="0" indent="0">
              <a:buNone/>
            </a:pPr>
            <a:r>
              <a:rPr lang="sv-SE">
                <a:hlinkClick r:id="rId3"/>
              </a:rPr>
              <a:t>support@posifon.se</a:t>
            </a:r>
            <a:r>
              <a:rPr lang="sv-SE"/>
              <a:t> </a:t>
            </a:r>
            <a:br>
              <a:rPr lang="sv-SE"/>
            </a:br>
            <a:endParaRPr lang="sv-SE"/>
          </a:p>
        </p:txBody>
      </p:sp>
    </p:spTree>
    <p:extLst>
      <p:ext uri="{BB962C8B-B14F-4D97-AF65-F5344CB8AC3E}">
        <p14:creationId xmlns:p14="http://schemas.microsoft.com/office/powerpoint/2010/main" val="2570793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Viktigt att tänka på!</a:t>
            </a:r>
          </a:p>
        </p:txBody>
      </p:sp>
      <p:sp>
        <p:nvSpPr>
          <p:cNvPr id="3" name="Platshållare för innehåll 2"/>
          <p:cNvSpPr>
            <a:spLocks noGrp="1"/>
          </p:cNvSpPr>
          <p:nvPr>
            <p:ph idx="1"/>
          </p:nvPr>
        </p:nvSpPr>
        <p:spPr>
          <a:xfrm>
            <a:off x="838200" y="1690688"/>
            <a:ext cx="10622280" cy="4351338"/>
          </a:xfrm>
        </p:spPr>
        <p:txBody>
          <a:bodyPr>
            <a:normAutofit/>
          </a:bodyPr>
          <a:lstStyle/>
          <a:p>
            <a:pPr marL="0" indent="0">
              <a:buNone/>
            </a:pPr>
            <a:r>
              <a:rPr lang="sv-SE" sz="2600" dirty="0"/>
              <a:t>Mobilt trygghetslarm </a:t>
            </a:r>
            <a:r>
              <a:rPr lang="sv-SE" sz="2600" dirty="0" smtClean="0"/>
              <a:t>är </a:t>
            </a:r>
            <a:r>
              <a:rPr lang="sv-SE" sz="2600" dirty="0"/>
              <a:t>inte ett dörrlarm</a:t>
            </a:r>
          </a:p>
          <a:p>
            <a:pPr marL="0" indent="0">
              <a:buNone/>
            </a:pPr>
            <a:endParaRPr lang="sv-SE" sz="2600" dirty="0"/>
          </a:p>
          <a:p>
            <a:pPr marL="0" indent="0">
              <a:buNone/>
            </a:pPr>
            <a:r>
              <a:rPr lang="sv-SE" sz="2600" dirty="0"/>
              <a:t>Mobilt trygghetslarm </a:t>
            </a:r>
            <a:r>
              <a:rPr lang="sv-SE" sz="2600" dirty="0" smtClean="0"/>
              <a:t>är </a:t>
            </a:r>
            <a:r>
              <a:rPr lang="sv-SE" sz="2600" dirty="0"/>
              <a:t>inte en akut lösning</a:t>
            </a:r>
          </a:p>
          <a:p>
            <a:pPr marL="0" indent="0">
              <a:buNone/>
            </a:pPr>
            <a:endParaRPr lang="sv-SE" sz="2600" dirty="0"/>
          </a:p>
          <a:p>
            <a:pPr marL="0" indent="0">
              <a:buNone/>
            </a:pPr>
            <a:r>
              <a:rPr lang="sv-SE" sz="2600" dirty="0"/>
              <a:t>Mobilt trygghetslarm </a:t>
            </a:r>
            <a:r>
              <a:rPr lang="sv-SE" sz="2600" dirty="0" smtClean="0"/>
              <a:t>är </a:t>
            </a:r>
            <a:r>
              <a:rPr lang="sv-SE" sz="2600" dirty="0"/>
              <a:t>inte alltid ett lämpligt tekniskt alternativ beroende </a:t>
            </a:r>
            <a:r>
              <a:rPr lang="sv-SE" sz="2600" dirty="0" smtClean="0"/>
              <a:t>på:</a:t>
            </a:r>
          </a:p>
          <a:p>
            <a:r>
              <a:rPr lang="sv-SE" sz="2400" dirty="0" smtClean="0"/>
              <a:t>Individens förutsättningar</a:t>
            </a:r>
          </a:p>
          <a:p>
            <a:r>
              <a:rPr lang="sv-SE" sz="2400" dirty="0" smtClean="0"/>
              <a:t>Positionen </a:t>
            </a:r>
            <a:r>
              <a:rPr lang="sv-SE" sz="2400" dirty="0"/>
              <a:t>är inte alltid korrekt bland annat på grund av ogynnsamma väderförhållanden, om </a:t>
            </a:r>
            <a:r>
              <a:rPr lang="sv-SE" sz="2400" dirty="0" smtClean="0"/>
              <a:t>larmet </a:t>
            </a:r>
            <a:r>
              <a:rPr lang="sv-SE" sz="2400" dirty="0"/>
              <a:t>är inomhus eller om det är dålig täckning på den enhet som används för att söka </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63240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5468" y="365125"/>
            <a:ext cx="11686784" cy="1325563"/>
          </a:xfrm>
        </p:spPr>
        <p:txBody>
          <a:bodyPr/>
          <a:lstStyle/>
          <a:p>
            <a:pPr algn="ctr"/>
            <a:r>
              <a:rPr lang="sv-SE" dirty="0" smtClean="0"/>
              <a:t>Mobila trygghetslarm </a:t>
            </a:r>
            <a:r>
              <a:rPr lang="sv-SE" dirty="0"/>
              <a:t>kan se olika ut</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536" y="1408486"/>
            <a:ext cx="5220764" cy="4774862"/>
          </a:xfrm>
          <a:prstGeom prst="rect">
            <a:avLst/>
          </a:prstGeom>
        </p:spPr>
      </p:pic>
    </p:spTree>
    <p:extLst>
      <p:ext uri="{BB962C8B-B14F-4D97-AF65-F5344CB8AC3E}">
        <p14:creationId xmlns:p14="http://schemas.microsoft.com/office/powerpoint/2010/main" val="273201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err="1"/>
              <a:t>Keruve</a:t>
            </a:r>
            <a:endParaRPr lang="sv-SE"/>
          </a:p>
        </p:txBody>
      </p:sp>
      <p:pic>
        <p:nvPicPr>
          <p:cNvPr id="5" name="Bildobjekt 4"/>
          <p:cNvPicPr>
            <a:picLocks noChangeAspect="1"/>
          </p:cNvPicPr>
          <p:nvPr/>
        </p:nvPicPr>
        <p:blipFill>
          <a:blip r:embed="rId3"/>
          <a:stretch>
            <a:fillRect/>
          </a:stretch>
        </p:blipFill>
        <p:spPr>
          <a:xfrm>
            <a:off x="8203281" y="0"/>
            <a:ext cx="2455983" cy="5787189"/>
          </a:xfrm>
          <a:prstGeom prst="rect">
            <a:avLst/>
          </a:prstGeom>
        </p:spPr>
      </p:pic>
      <p:sp>
        <p:nvSpPr>
          <p:cNvPr id="6" name="Platshållare för innehåll 2"/>
          <p:cNvSpPr>
            <a:spLocks noGrp="1"/>
          </p:cNvSpPr>
          <p:nvPr>
            <p:ph idx="1"/>
          </p:nvPr>
        </p:nvSpPr>
        <p:spPr>
          <a:xfrm>
            <a:off x="838198" y="1359568"/>
            <a:ext cx="7365083" cy="4792746"/>
          </a:xfrm>
        </p:spPr>
        <p:txBody>
          <a:bodyPr>
            <a:normAutofit/>
          </a:bodyPr>
          <a:lstStyle/>
          <a:p>
            <a:pPr marL="0" indent="0">
              <a:buNone/>
            </a:pPr>
            <a:r>
              <a:rPr lang="sv-SE" dirty="0"/>
              <a:t>Keruve är ett passivt larm</a:t>
            </a:r>
          </a:p>
          <a:p>
            <a:pPr marL="0" indent="0">
              <a:buNone/>
            </a:pPr>
            <a:endParaRPr lang="sv-SE" dirty="0"/>
          </a:p>
          <a:p>
            <a:pPr marL="0" indent="0">
              <a:buNone/>
            </a:pPr>
            <a:r>
              <a:rPr lang="sv-SE" dirty="0"/>
              <a:t>Det går att söka position och använda </a:t>
            </a:r>
            <a:r>
              <a:rPr lang="sv-SE" dirty="0" smtClean="0"/>
              <a:t>trygghetsområde</a:t>
            </a:r>
            <a:endParaRPr lang="sv-SE" dirty="0"/>
          </a:p>
          <a:p>
            <a:pPr marL="0" indent="0">
              <a:buNone/>
            </a:pPr>
            <a:endParaRPr lang="sv-SE" dirty="0"/>
          </a:p>
          <a:p>
            <a:pPr marL="0" indent="0">
              <a:buNone/>
            </a:pPr>
            <a:r>
              <a:rPr lang="sv-SE" dirty="0" smtClean="0"/>
              <a:t>GPS-sändaren </a:t>
            </a:r>
            <a:r>
              <a:rPr lang="sv-SE" dirty="0"/>
              <a:t>sitter i armbandet och brukaren kan använda sin vanliga </a:t>
            </a:r>
            <a:r>
              <a:rPr lang="sv-SE" dirty="0" smtClean="0"/>
              <a:t>urtavla </a:t>
            </a:r>
            <a:endParaRPr lang="sv-SE" dirty="0"/>
          </a:p>
          <a:p>
            <a:pPr marL="0" indent="0">
              <a:buNone/>
            </a:pPr>
            <a:endParaRPr lang="sv-SE" dirty="0"/>
          </a:p>
          <a:p>
            <a:pPr marL="0" indent="0">
              <a:buNone/>
            </a:pPr>
            <a:r>
              <a:rPr lang="sv-SE" dirty="0"/>
              <a:t>Det går att låsa </a:t>
            </a:r>
            <a:r>
              <a:rPr lang="sv-SE" dirty="0" smtClean="0"/>
              <a:t>armbandet</a:t>
            </a:r>
            <a:endParaRPr lang="sv-SE" dirty="0"/>
          </a:p>
        </p:txBody>
      </p:sp>
    </p:spTree>
    <p:extLst>
      <p:ext uri="{BB962C8B-B14F-4D97-AF65-F5344CB8AC3E}">
        <p14:creationId xmlns:p14="http://schemas.microsoft.com/office/powerpoint/2010/main" val="155677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32322" y="361551"/>
            <a:ext cx="10515600" cy="1325563"/>
          </a:xfrm>
        </p:spPr>
        <p:txBody>
          <a:bodyPr/>
          <a:lstStyle/>
          <a:p>
            <a:pPr algn="ctr"/>
            <a:r>
              <a:rPr lang="sv-SE" err="1"/>
              <a:t>MiniFinder</a:t>
            </a:r>
            <a:r>
              <a:rPr lang="sv-SE"/>
              <a:t> Pico</a:t>
            </a:r>
          </a:p>
        </p:txBody>
      </p:sp>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t="18341" r="14740"/>
          <a:stretch/>
        </p:blipFill>
        <p:spPr>
          <a:xfrm>
            <a:off x="1" y="2225451"/>
            <a:ext cx="4192620" cy="4015558"/>
          </a:xfrm>
          <a:prstGeom prst="rect">
            <a:avLst/>
          </a:prstGeom>
        </p:spPr>
      </p:pic>
      <p:sp>
        <p:nvSpPr>
          <p:cNvPr id="4" name="Rektangel 3"/>
          <p:cNvSpPr/>
          <p:nvPr/>
        </p:nvSpPr>
        <p:spPr>
          <a:xfrm>
            <a:off x="4542393" y="1312665"/>
            <a:ext cx="6863543" cy="4832092"/>
          </a:xfrm>
          <a:prstGeom prst="rect">
            <a:avLst/>
          </a:prstGeom>
        </p:spPr>
        <p:txBody>
          <a:bodyPr wrap="square">
            <a:spAutoFit/>
          </a:bodyPr>
          <a:lstStyle/>
          <a:p>
            <a:r>
              <a:rPr lang="sv-SE" sz="2800" dirty="0">
                <a:latin typeface="Arial" panose="020B0604020202020204" pitchFamily="34" charset="0"/>
                <a:cs typeface="Arial" panose="020B0604020202020204" pitchFamily="34" charset="0"/>
              </a:rPr>
              <a:t>MiniFinder är ett aktivt och passivt larm</a:t>
            </a:r>
          </a:p>
          <a:p>
            <a:endParaRPr lang="sv-SE" sz="2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Det går att söka position, använda trygghetsområde och ringa till enheten. Det går även att få larm vid fallolycka och </a:t>
            </a:r>
            <a:r>
              <a:rPr lang="sv-SE" sz="2800" dirty="0" smtClean="0">
                <a:latin typeface="Arial" panose="020B0604020202020204" pitchFamily="34" charset="0"/>
                <a:cs typeface="Arial" panose="020B0604020202020204" pitchFamily="34" charset="0"/>
              </a:rPr>
              <a:t>vid rörelse i hög hastighet</a:t>
            </a:r>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Brukaren kan larma eller ringa mottagaren med en </a:t>
            </a:r>
            <a:r>
              <a:rPr lang="sv-SE" sz="2800" dirty="0" smtClean="0">
                <a:latin typeface="Arial" panose="020B0604020202020204" pitchFamily="34" charset="0"/>
                <a:cs typeface="Arial" panose="020B0604020202020204" pitchFamily="34" charset="0"/>
              </a:rPr>
              <a:t>larmknapp</a:t>
            </a:r>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Brukaren kan bära larmet på olika </a:t>
            </a:r>
            <a:r>
              <a:rPr lang="sv-SE" sz="2800" dirty="0" smtClean="0">
                <a:latin typeface="Arial" panose="020B0604020202020204" pitchFamily="34" charset="0"/>
                <a:cs typeface="Arial" panose="020B0604020202020204" pitchFamily="34" charset="0"/>
              </a:rPr>
              <a:t>sätt </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2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Larmets olika delar</a:t>
            </a:r>
          </a:p>
        </p:txBody>
      </p:sp>
      <p:pic>
        <p:nvPicPr>
          <p:cNvPr id="6" name="Bildobjekt 5"/>
          <p:cNvPicPr>
            <a:picLocks noChangeAspect="1"/>
          </p:cNvPicPr>
          <p:nvPr/>
        </p:nvPicPr>
        <p:blipFill>
          <a:blip r:embed="rId3"/>
          <a:stretch>
            <a:fillRect/>
          </a:stretch>
        </p:blipFill>
        <p:spPr>
          <a:xfrm>
            <a:off x="5551460" y="1563102"/>
            <a:ext cx="3734510" cy="3774839"/>
          </a:xfrm>
          <a:prstGeom prst="rect">
            <a:avLst/>
          </a:prstGeom>
        </p:spPr>
      </p:pic>
      <p:sp>
        <p:nvSpPr>
          <p:cNvPr id="8" name="Platshållare för innehåll 2"/>
          <p:cNvSpPr>
            <a:spLocks noGrp="1"/>
          </p:cNvSpPr>
          <p:nvPr>
            <p:ph idx="1"/>
          </p:nvPr>
        </p:nvSpPr>
        <p:spPr>
          <a:xfrm>
            <a:off x="838200" y="1545599"/>
            <a:ext cx="4251385" cy="4351338"/>
          </a:xfrm>
        </p:spPr>
        <p:txBody>
          <a:bodyPr/>
          <a:lstStyle/>
          <a:p>
            <a:pPr marL="514350" indent="-514350">
              <a:buAutoNum type="arabicPeriod"/>
            </a:pPr>
            <a:r>
              <a:rPr lang="sv-SE" dirty="0"/>
              <a:t>På/Av och Ring-knapp</a:t>
            </a:r>
          </a:p>
          <a:p>
            <a:pPr marL="514350" indent="-514350">
              <a:buAutoNum type="arabicPeriod"/>
            </a:pPr>
            <a:r>
              <a:rPr lang="sv-SE" dirty="0" smtClean="0"/>
              <a:t>Laddningsport USB</a:t>
            </a:r>
            <a:endParaRPr lang="sv-SE" dirty="0"/>
          </a:p>
          <a:p>
            <a:pPr marL="514350" indent="-514350">
              <a:buAutoNum type="arabicPeriod"/>
            </a:pPr>
            <a:r>
              <a:rPr lang="sv-SE" dirty="0" smtClean="0"/>
              <a:t>Larmknapp</a:t>
            </a:r>
            <a:endParaRPr lang="sv-SE" dirty="0"/>
          </a:p>
          <a:p>
            <a:pPr marL="514350" indent="-514350">
              <a:buAutoNum type="arabicPeriod"/>
            </a:pPr>
            <a:r>
              <a:rPr lang="sv-SE" dirty="0"/>
              <a:t>Mikrofon</a:t>
            </a:r>
          </a:p>
          <a:p>
            <a:pPr marL="514350" indent="-514350">
              <a:buAutoNum type="arabicPeriod"/>
            </a:pPr>
            <a:r>
              <a:rPr lang="sv-SE" dirty="0" smtClean="0"/>
              <a:t>GSM-lampa</a:t>
            </a:r>
            <a:endParaRPr lang="sv-SE" dirty="0"/>
          </a:p>
          <a:p>
            <a:pPr marL="514350" indent="-514350">
              <a:buAutoNum type="arabicPeriod"/>
            </a:pPr>
            <a:r>
              <a:rPr lang="sv-SE" dirty="0" smtClean="0"/>
              <a:t>GPS-lampa</a:t>
            </a:r>
            <a:endParaRPr lang="sv-SE" dirty="0"/>
          </a:p>
          <a:p>
            <a:pPr marL="514350" indent="-514350">
              <a:buAutoNum type="arabicPeriod"/>
            </a:pPr>
            <a:r>
              <a:rPr lang="sv-SE" dirty="0"/>
              <a:t>Högtalare</a:t>
            </a:r>
          </a:p>
          <a:p>
            <a:pPr marL="514350" indent="-514350">
              <a:buAutoNum type="arabicPeriod"/>
            </a:pPr>
            <a:r>
              <a:rPr lang="sv-SE" dirty="0"/>
              <a:t>Laddkontakter</a:t>
            </a:r>
          </a:p>
          <a:p>
            <a:pPr marL="0" indent="0">
              <a:buNone/>
            </a:pPr>
            <a:endParaRPr lang="sv-SE" dirty="0"/>
          </a:p>
          <a:p>
            <a:endParaRPr lang="sv-SE" dirty="0"/>
          </a:p>
        </p:txBody>
      </p:sp>
      <p:pic>
        <p:nvPicPr>
          <p:cNvPr id="9" name="Bildobjekt 8"/>
          <p:cNvPicPr>
            <a:picLocks noChangeAspect="1"/>
          </p:cNvPicPr>
          <p:nvPr/>
        </p:nvPicPr>
        <p:blipFill>
          <a:blip r:embed="rId4"/>
          <a:stretch>
            <a:fillRect/>
          </a:stretch>
        </p:blipFill>
        <p:spPr>
          <a:xfrm>
            <a:off x="9007067" y="871081"/>
            <a:ext cx="2272698" cy="2850187"/>
          </a:xfrm>
          <a:prstGeom prst="rect">
            <a:avLst/>
          </a:prstGeom>
        </p:spPr>
      </p:pic>
      <p:sp>
        <p:nvSpPr>
          <p:cNvPr id="10" name="Platshållare för innehåll 2"/>
          <p:cNvSpPr txBox="1">
            <a:spLocks/>
          </p:cNvSpPr>
          <p:nvPr/>
        </p:nvSpPr>
        <p:spPr>
          <a:xfrm>
            <a:off x="5745736" y="1924503"/>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1</a:t>
            </a:r>
            <a:endParaRPr lang="sv-SE"/>
          </a:p>
        </p:txBody>
      </p:sp>
      <p:sp>
        <p:nvSpPr>
          <p:cNvPr id="11" name="Platshållare för innehåll 2"/>
          <p:cNvSpPr txBox="1">
            <a:spLocks/>
          </p:cNvSpPr>
          <p:nvPr/>
        </p:nvSpPr>
        <p:spPr>
          <a:xfrm>
            <a:off x="5427460" y="3759686"/>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2</a:t>
            </a:r>
            <a:endParaRPr lang="sv-SE"/>
          </a:p>
        </p:txBody>
      </p:sp>
      <p:sp>
        <p:nvSpPr>
          <p:cNvPr id="12" name="Platshållare för innehåll 2"/>
          <p:cNvSpPr txBox="1">
            <a:spLocks/>
          </p:cNvSpPr>
          <p:nvPr/>
        </p:nvSpPr>
        <p:spPr>
          <a:xfrm>
            <a:off x="9024661" y="4022792"/>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3</a:t>
            </a:r>
          </a:p>
          <a:p>
            <a:pPr marL="0" indent="0">
              <a:buNone/>
            </a:pPr>
            <a:endParaRPr lang="sv-SE"/>
          </a:p>
        </p:txBody>
      </p:sp>
      <p:sp>
        <p:nvSpPr>
          <p:cNvPr id="13" name="Platshållare för innehåll 2"/>
          <p:cNvSpPr txBox="1">
            <a:spLocks/>
          </p:cNvSpPr>
          <p:nvPr/>
        </p:nvSpPr>
        <p:spPr>
          <a:xfrm>
            <a:off x="8820880" y="4905555"/>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4</a:t>
            </a:r>
            <a:endParaRPr lang="sv-SE"/>
          </a:p>
        </p:txBody>
      </p:sp>
      <p:sp>
        <p:nvSpPr>
          <p:cNvPr id="14" name="Platshållare för innehåll 2"/>
          <p:cNvSpPr txBox="1">
            <a:spLocks/>
          </p:cNvSpPr>
          <p:nvPr/>
        </p:nvSpPr>
        <p:spPr>
          <a:xfrm>
            <a:off x="6704882" y="1363789"/>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5</a:t>
            </a:r>
            <a:endParaRPr lang="sv-SE"/>
          </a:p>
        </p:txBody>
      </p:sp>
      <p:sp>
        <p:nvSpPr>
          <p:cNvPr id="15" name="Platshållare för innehåll 2"/>
          <p:cNvSpPr txBox="1">
            <a:spLocks/>
          </p:cNvSpPr>
          <p:nvPr/>
        </p:nvSpPr>
        <p:spPr>
          <a:xfrm>
            <a:off x="5745736" y="2865361"/>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6</a:t>
            </a:r>
            <a:endParaRPr lang="sv-SE"/>
          </a:p>
          <a:p>
            <a:pPr marL="0" indent="0">
              <a:buNone/>
            </a:pPr>
            <a:endParaRPr lang="sv-SE"/>
          </a:p>
        </p:txBody>
      </p:sp>
      <p:sp>
        <p:nvSpPr>
          <p:cNvPr id="16" name="Platshållare för innehåll 2"/>
          <p:cNvSpPr txBox="1">
            <a:spLocks/>
          </p:cNvSpPr>
          <p:nvPr/>
        </p:nvSpPr>
        <p:spPr>
          <a:xfrm>
            <a:off x="11078840" y="1164476"/>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7</a:t>
            </a:r>
          </a:p>
        </p:txBody>
      </p:sp>
      <p:sp>
        <p:nvSpPr>
          <p:cNvPr id="17" name="Platshållare för innehåll 2"/>
          <p:cNvSpPr txBox="1">
            <a:spLocks/>
          </p:cNvSpPr>
          <p:nvPr/>
        </p:nvSpPr>
        <p:spPr>
          <a:xfrm>
            <a:off x="11050448" y="3200809"/>
            <a:ext cx="372373" cy="526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a:t>8</a:t>
            </a:r>
            <a:endParaRPr lang="sv-SE"/>
          </a:p>
        </p:txBody>
      </p:sp>
    </p:spTree>
    <p:extLst>
      <p:ext uri="{BB962C8B-B14F-4D97-AF65-F5344CB8AC3E}">
        <p14:creationId xmlns:p14="http://schemas.microsoft.com/office/powerpoint/2010/main" val="59963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6543" y="397154"/>
            <a:ext cx="11680166" cy="1325563"/>
          </a:xfrm>
        </p:spPr>
        <p:txBody>
          <a:bodyPr/>
          <a:lstStyle/>
          <a:p>
            <a:r>
              <a:rPr lang="sv-SE"/>
              <a:t>Hur gör jag för att starta larmet?</a:t>
            </a:r>
          </a:p>
        </p:txBody>
      </p:sp>
      <p:sp>
        <p:nvSpPr>
          <p:cNvPr id="3" name="Platshållare för innehåll 2"/>
          <p:cNvSpPr>
            <a:spLocks noGrp="1"/>
          </p:cNvSpPr>
          <p:nvPr>
            <p:ph idx="1"/>
          </p:nvPr>
        </p:nvSpPr>
        <p:spPr>
          <a:xfrm>
            <a:off x="1026543" y="1722717"/>
            <a:ext cx="10515600" cy="744168"/>
          </a:xfrm>
        </p:spPr>
        <p:txBody>
          <a:bodyPr/>
          <a:lstStyle/>
          <a:p>
            <a:pPr marL="0" indent="0">
              <a:buNone/>
            </a:pPr>
            <a:r>
              <a:rPr lang="sv-SE"/>
              <a:t>Tryck och håll inne knappen på sidan</a:t>
            </a:r>
          </a:p>
          <a:p>
            <a:pPr marL="0" indent="0">
              <a:buNone/>
            </a:pPr>
            <a:endParaRPr lang="sv-SE"/>
          </a:p>
          <a:p>
            <a:pPr marL="0" indent="0">
              <a:buNone/>
            </a:pPr>
            <a:endParaRPr lang="sv-SE"/>
          </a:p>
          <a:p>
            <a:endParaRPr lang="sv-SE"/>
          </a:p>
        </p:txBody>
      </p:sp>
      <p:pic>
        <p:nvPicPr>
          <p:cNvPr id="5" name="Bildobjekt 4"/>
          <p:cNvPicPr>
            <a:picLocks noChangeAspect="1"/>
          </p:cNvPicPr>
          <p:nvPr/>
        </p:nvPicPr>
        <p:blipFill>
          <a:blip r:embed="rId3"/>
          <a:stretch>
            <a:fillRect/>
          </a:stretch>
        </p:blipFill>
        <p:spPr>
          <a:xfrm>
            <a:off x="4032593" y="2290772"/>
            <a:ext cx="3267132" cy="3383223"/>
          </a:xfrm>
          <a:prstGeom prst="rect">
            <a:avLst/>
          </a:prstGeom>
        </p:spPr>
      </p:pic>
    </p:spTree>
    <p:extLst>
      <p:ext uri="{BB962C8B-B14F-4D97-AF65-F5344CB8AC3E}">
        <p14:creationId xmlns:p14="http://schemas.microsoft.com/office/powerpoint/2010/main" val="163627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72229" y="402934"/>
            <a:ext cx="11386868" cy="1325563"/>
          </a:xfrm>
        </p:spPr>
        <p:txBody>
          <a:bodyPr/>
          <a:lstStyle/>
          <a:p>
            <a:r>
              <a:rPr lang="sv-SE"/>
              <a:t>Hur gör jag för att stänga av larmet?</a:t>
            </a:r>
          </a:p>
        </p:txBody>
      </p:sp>
      <p:sp>
        <p:nvSpPr>
          <p:cNvPr id="6" name="Platshållare för innehåll 2"/>
          <p:cNvSpPr>
            <a:spLocks noGrp="1"/>
          </p:cNvSpPr>
          <p:nvPr>
            <p:ph idx="1"/>
          </p:nvPr>
        </p:nvSpPr>
        <p:spPr>
          <a:xfrm>
            <a:off x="472229" y="1648834"/>
            <a:ext cx="11078541" cy="1678023"/>
          </a:xfrm>
        </p:spPr>
        <p:txBody>
          <a:bodyPr>
            <a:normAutofit/>
          </a:bodyPr>
          <a:lstStyle/>
          <a:p>
            <a:pPr marL="0" indent="0">
              <a:buNone/>
            </a:pPr>
            <a:r>
              <a:rPr lang="sv-SE" dirty="0"/>
              <a:t>Tryck och håll inne knappen på sidan och </a:t>
            </a:r>
            <a:r>
              <a:rPr lang="sv-SE" dirty="0" smtClean="0"/>
              <a:t>larmknappen </a:t>
            </a:r>
            <a:r>
              <a:rPr lang="sv-SE" dirty="0"/>
              <a:t>samtidigt </a:t>
            </a:r>
          </a:p>
          <a:p>
            <a:pPr marL="0" indent="0">
              <a:buNone/>
            </a:pPr>
            <a:endParaRPr lang="sv-SE" dirty="0"/>
          </a:p>
          <a:p>
            <a:pPr marL="0" indent="0">
              <a:buNone/>
            </a:pPr>
            <a:endParaRPr lang="sv-SE" dirty="0"/>
          </a:p>
          <a:p>
            <a:endParaRPr lang="sv-SE" dirty="0"/>
          </a:p>
        </p:txBody>
      </p:sp>
      <p:pic>
        <p:nvPicPr>
          <p:cNvPr id="7" name="Bildobjekt 6"/>
          <p:cNvPicPr>
            <a:picLocks noChangeAspect="1"/>
          </p:cNvPicPr>
          <p:nvPr/>
        </p:nvPicPr>
        <p:blipFill rotWithShape="1">
          <a:blip r:embed="rId3"/>
          <a:srcRect t="5618"/>
          <a:stretch/>
        </p:blipFill>
        <p:spPr>
          <a:xfrm>
            <a:off x="3596440" y="2361018"/>
            <a:ext cx="5587021" cy="3309472"/>
          </a:xfrm>
          <a:prstGeom prst="rect">
            <a:avLst/>
          </a:prstGeom>
        </p:spPr>
      </p:pic>
    </p:spTree>
    <p:extLst>
      <p:ext uri="{BB962C8B-B14F-4D97-AF65-F5344CB8AC3E}">
        <p14:creationId xmlns:p14="http://schemas.microsoft.com/office/powerpoint/2010/main" val="245688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munmall-blå-list" id="{93890251-7158-4682-A0ED-AE89283419FF}" vid="{9E4669E6-2DAE-4AC8-8032-66C44231D44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349BBA852BF7C4FB31F4B59A1790F97" ma:contentTypeVersion="9" ma:contentTypeDescription="Skapa ett nytt dokument." ma:contentTypeScope="" ma:versionID="757b2ed7a9652a8926e73aa56bfb9d13">
  <xsd:schema xmlns:xsd="http://www.w3.org/2001/XMLSchema" xmlns:xs="http://www.w3.org/2001/XMLSchema" xmlns:p="http://schemas.microsoft.com/office/2006/metadata/properties" xmlns:ns2="9093a522-7d74-4777-95be-e5a8cd6448be" targetNamespace="http://schemas.microsoft.com/office/2006/metadata/properties" ma:root="true" ma:fieldsID="faa795897b823844bc166883b7ae7e41" ns2:_="">
    <xsd:import namespace="9093a522-7d74-4777-95be-e5a8cd6448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3a522-7d74-4777-95be-e5a8cd644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0FA7C-B85A-413A-A424-5D271FAABF5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093a522-7d74-4777-95be-e5a8cd6448be"/>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4C2FA81-5D0D-4672-885F-3562B39D4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3a522-7d74-4777-95be-e5a8cd644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7CCD84-172E-4F7A-A9C5-6A875FC6CF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Kommunmall-blå-list</Template>
  <TotalTime>1092</TotalTime>
  <Words>1105</Words>
  <Application>Microsoft Office PowerPoint</Application>
  <PresentationFormat>Bredbild</PresentationFormat>
  <Paragraphs>239</Paragraphs>
  <Slides>28</Slides>
  <Notes>28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28</vt:i4>
      </vt:variant>
    </vt:vector>
  </HeadingPairs>
  <TitlesOfParts>
    <vt:vector size="32" baseType="lpstr">
      <vt:lpstr>Arial</vt:lpstr>
      <vt:lpstr>Arial Black</vt:lpstr>
      <vt:lpstr>Calibri</vt:lpstr>
      <vt:lpstr>Office-tema</vt:lpstr>
      <vt:lpstr>PowerPoint-presentation</vt:lpstr>
      <vt:lpstr>Hur används ett mobilt trygghetslarm?</vt:lpstr>
      <vt:lpstr>Viktigt att tänka på!</vt:lpstr>
      <vt:lpstr>Mobila trygghetslarm kan se olika ut</vt:lpstr>
      <vt:lpstr>Keruve</vt:lpstr>
      <vt:lpstr>MiniFinder Pico</vt:lpstr>
      <vt:lpstr>Larmets olika delar</vt:lpstr>
      <vt:lpstr>Hur gör jag för att starta larmet?</vt:lpstr>
      <vt:lpstr>Hur gör jag för att stänga av larmet?</vt:lpstr>
      <vt:lpstr>Hur gör jag för att ladda larmet?</vt:lpstr>
      <vt:lpstr>Sökning av position</vt:lpstr>
      <vt:lpstr>Trygghetsområde</vt:lpstr>
      <vt:lpstr>Aktivt larm</vt:lpstr>
      <vt:lpstr>Övriga larmtyper</vt:lpstr>
      <vt:lpstr>Stöd vid bedömning av behov</vt:lpstr>
      <vt:lpstr>Individuell utprovning</vt:lpstr>
      <vt:lpstr>Övning: Utprovning</vt:lpstr>
      <vt:lpstr>Verksamhetssystem</vt:lpstr>
      <vt:lpstr>Organisationsträd</vt:lpstr>
      <vt:lpstr>Inloggningsuppgifter</vt:lpstr>
      <vt:lpstr>Avdelningsadministratörens ansvar</vt:lpstr>
      <vt:lpstr>Avdelningsinställningar</vt:lpstr>
      <vt:lpstr>Individuella brukarinställningar</vt:lpstr>
      <vt:lpstr>Övning: Administrering</vt:lpstr>
      <vt:lpstr>Hur tar vi emot ett larm?</vt:lpstr>
      <vt:lpstr>Larmkedja</vt:lpstr>
      <vt:lpstr>Handlingsplan</vt:lpstr>
      <vt:lpstr>Support</vt:lpstr>
    </vt:vector>
  </TitlesOfParts>
  <Company>Falkenbergs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Ida Rydén</dc:creator>
  <cp:lastModifiedBy>Ida Rydén</cp:lastModifiedBy>
  <cp:revision>20</cp:revision>
  <cp:lastPrinted>2020-01-14T12:03:18Z</cp:lastPrinted>
  <dcterms:created xsi:type="dcterms:W3CDTF">2019-01-31T12:38:48Z</dcterms:created>
  <dcterms:modified xsi:type="dcterms:W3CDTF">2021-06-16T09:07:20Z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0x0101008349BBA852BF7C4FB31F4B59A1790F97</vt:lpwstr>
  </property>
  <property fmtid="{D5CDD505-2E9C-101B-9397-08002B2CF9AE}" pid="3" name="AuthorIds_UIVersion_3072">
    <vt:lpwstr>12</vt:lpwstr>
  </property>
</Properties>
</file>