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60" r:id="rId7"/>
    <p:sldId id="258" r:id="rId8"/>
    <p:sldId id="259" r:id="rId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5E1F98-6CC4-4588-A274-214ED190815B}" v="4" dt="2023-03-02T08:06:56.7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44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>
            <a:extLst>
              <a:ext uri="{FF2B5EF4-FFF2-40B4-BE49-F238E27FC236}">
                <a16:creationId xmlns:a16="http://schemas.microsoft.com/office/drawing/2014/main" id="{B1A7CF74-5D01-4BB8-9318-D83519EF9A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"/>
            <a:ext cx="12204000" cy="5305196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 bwMode="white">
          <a:xfrm>
            <a:off x="1774825" y="1378843"/>
            <a:ext cx="8642350" cy="2160000"/>
          </a:xfrm>
        </p:spPr>
        <p:txBody>
          <a:bodyPr anchor="t" anchorCtr="0"/>
          <a:lstStyle>
            <a:lvl1pPr algn="ctr">
              <a:lnSpc>
                <a:spcPct val="1000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774825" y="871180"/>
            <a:ext cx="8642350" cy="360000"/>
          </a:xfrm>
        </p:spPr>
        <p:txBody>
          <a:bodyPr/>
          <a:lstStyle>
            <a:lvl1pPr marL="0" indent="0" algn="ctr">
              <a:buNone/>
              <a:defRPr sz="1800" b="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Budskap/Verksamhet/Projekt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B8E9AD04-824A-4115-A078-C02FD9CD52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12000" y="5722791"/>
            <a:ext cx="3168000" cy="68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42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18">
          <p15:clr>
            <a:srgbClr val="FBAE40"/>
          </p15:clr>
        </p15:guide>
        <p15:guide id="2" pos="6562">
          <p15:clr>
            <a:srgbClr val="FBAE40"/>
          </p15:clr>
        </p15:guide>
        <p15:guide id="3" orient="horz" pos="3861">
          <p15:clr>
            <a:srgbClr val="FBAE40"/>
          </p15:clr>
        </p15:guide>
        <p15:guide id="4" orient="horz" pos="73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A3940FB8-56C2-4640-90D1-40DD4B63A06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3275" y="1665288"/>
            <a:ext cx="10585450" cy="469106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9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datum 7">
            <a:extLst>
              <a:ext uri="{FF2B5EF4-FFF2-40B4-BE49-F238E27FC236}">
                <a16:creationId xmlns:a16="http://schemas.microsoft.com/office/drawing/2014/main" id="{58A24275-663F-44E4-96F3-FF9C30801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C870-89BA-4F9B-B467-0D0DC1658F02}" type="datetimeFigureOut">
              <a:rPr lang="sv-SE" smtClean="0"/>
              <a:t>2023-03-02</a:t>
            </a:fld>
            <a:endParaRPr lang="sv-SE"/>
          </a:p>
        </p:txBody>
      </p:sp>
      <p:sp>
        <p:nvSpPr>
          <p:cNvPr id="9" name="Platshållare för sidfot 8">
            <a:extLst>
              <a:ext uri="{FF2B5EF4-FFF2-40B4-BE49-F238E27FC236}">
                <a16:creationId xmlns:a16="http://schemas.microsoft.com/office/drawing/2014/main" id="{90CA8896-D002-4895-96C3-D957ECD5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bildnummer 9">
            <a:extLst>
              <a:ext uri="{FF2B5EF4-FFF2-40B4-BE49-F238E27FC236}">
                <a16:creationId xmlns:a16="http://schemas.microsoft.com/office/drawing/2014/main" id="{AE6A284B-7F89-469B-A856-0079298F2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9C55-5147-4963-A6D3-402B494122C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1588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99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u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9DE6E2B-F46F-401B-AD55-1351DAEC1E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5" y="4060182"/>
            <a:ext cx="10585449" cy="1296000"/>
          </a:xfrm>
        </p:spPr>
        <p:txBody>
          <a:bodyPr anchor="t" anchorCtr="0"/>
          <a:lstStyle>
            <a:lvl1pPr algn="ctr">
              <a:lnSpc>
                <a:spcPct val="100000"/>
              </a:lnSpc>
              <a:defRPr sz="1500" b="0" spc="0" baseline="0"/>
            </a:lvl1pPr>
          </a:lstStyle>
          <a:p>
            <a:r>
              <a:rPr lang="sv-SE" dirty="0"/>
              <a:t>Föredragshållarens namn, titel │ Förvaltning │epost@regionhalland.se (Skriv in dina uppgifter och infoga det långa strecket som du hittar under fliken Infoga och knappen Symbol)</a:t>
            </a:r>
            <a:endParaRPr lang="en-US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5D375A6-E1AB-427A-B9D9-7647F9DDD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C870-89BA-4F9B-B467-0D0DC1658F02}" type="datetimeFigureOut">
              <a:rPr lang="sv-SE" smtClean="0"/>
              <a:t>2023-03-02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98FB377-D5EC-4CF3-AAD0-DA1A486FE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F8B6E0C-343B-4614-BD6C-6399EB338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9C55-5147-4963-A6D3-402B494122C2}" type="slidenum">
              <a:rPr lang="sv-SE" smtClean="0"/>
              <a:t>‹#›</a:t>
            </a:fld>
            <a:endParaRPr lang="sv-SE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CA3F7553-A89C-4290-B069-18191A7230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85879" y="2263988"/>
            <a:ext cx="6336000" cy="136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099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FDDB3FA-A5C7-1621-105D-4059EEE01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DF0D8B2-B965-E5B7-91CF-47D50B583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318003F-4653-1173-7F6C-F0ADB4D33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C870-89BA-4F9B-B467-0D0DC1658F02}" type="datetimeFigureOut">
              <a:rPr lang="sv-SE" smtClean="0"/>
              <a:t>2023-03-02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0A84E74-2774-458D-4A82-4218C8200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B0C652B-25FA-AA30-B4D1-785314422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9C55-5147-4963-A6D3-402B494122C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361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vsnittsbil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>
            <a:extLst>
              <a:ext uri="{FF2B5EF4-FFF2-40B4-BE49-F238E27FC236}">
                <a16:creationId xmlns:a16="http://schemas.microsoft.com/office/drawing/2014/main" id="{0CACBE00-8AA3-4F18-92A3-D282A45A55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578042" y="-1410536"/>
            <a:ext cx="7920000" cy="838381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1955800" y="2711338"/>
            <a:ext cx="8280400" cy="2160000"/>
          </a:xfrm>
        </p:spPr>
        <p:txBody>
          <a:bodyPr anchor="t" anchorCtr="0"/>
          <a:lstStyle>
            <a:lvl1pPr algn="ctr">
              <a:lnSpc>
                <a:spcPct val="100000"/>
              </a:lnSpc>
              <a:defRPr sz="3800" spc="0" baseline="0"/>
            </a:lvl1pPr>
          </a:lstStyle>
          <a:p>
            <a:r>
              <a:rPr lang="sv-SE" dirty="0"/>
              <a:t>Klicka här för att lägga till avsnittsrubrik</a:t>
            </a:r>
          </a:p>
        </p:txBody>
      </p:sp>
    </p:spTree>
    <p:extLst>
      <p:ext uri="{BB962C8B-B14F-4D97-AF65-F5344CB8AC3E}">
        <p14:creationId xmlns:p14="http://schemas.microsoft.com/office/powerpoint/2010/main" val="1613229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232">
          <p15:clr>
            <a:srgbClr val="FBAE40"/>
          </p15:clr>
        </p15:guide>
        <p15:guide id="2" pos="6448">
          <p15:clr>
            <a:srgbClr val="FBAE40"/>
          </p15:clr>
        </p15:guide>
        <p15:guide id="3" orient="horz" pos="2659">
          <p15:clr>
            <a:srgbClr val="FBAE40"/>
          </p15:clr>
        </p15:guide>
        <p15:guide id="4" orient="horz" pos="118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bil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>
            <a:extLst>
              <a:ext uri="{FF2B5EF4-FFF2-40B4-BE49-F238E27FC236}">
                <a16:creationId xmlns:a16="http://schemas.microsoft.com/office/drawing/2014/main" id="{56D6488E-11D2-4048-BA5E-66E3F5B0F8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black">
          <a:xfrm>
            <a:off x="1207911" y="1183008"/>
            <a:ext cx="936000" cy="738948"/>
          </a:xfrm>
          <a:prstGeom prst="rect">
            <a:avLst/>
          </a:prstGeom>
        </p:spPr>
      </p:pic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C15D5CF-9B07-4D02-8766-EE7CA6459B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08100" y="2085296"/>
            <a:ext cx="9575800" cy="22352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3600"/>
            </a:lvl1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157369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24">
          <p15:clr>
            <a:srgbClr val="FBAE40"/>
          </p15:clr>
        </p15:guide>
        <p15:guide id="2" pos="6856">
          <p15:clr>
            <a:srgbClr val="FBAE40"/>
          </p15:clr>
        </p15:guide>
        <p15:guide id="3" orient="horz" pos="161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, innehåll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F7647F4-81EF-45D6-8BAD-673F184751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03275" y="1665288"/>
            <a:ext cx="10585450" cy="45354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9D37F3D7-35B5-4B45-825B-0A1C551FF00D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white"/>
        <p:txBody>
          <a:bodyPr/>
          <a:lstStyle/>
          <a:p>
            <a:fld id="{1382C870-89BA-4F9B-B467-0D0DC1658F02}" type="datetimeFigureOut">
              <a:rPr lang="sv-SE" smtClean="0"/>
              <a:t>2023-03-02</a:t>
            </a:fld>
            <a:endParaRPr lang="sv-SE"/>
          </a:p>
        </p:txBody>
      </p:sp>
      <p:sp>
        <p:nvSpPr>
          <p:cNvPr id="11" name="Platshållare för sidfot 10">
            <a:extLst>
              <a:ext uri="{FF2B5EF4-FFF2-40B4-BE49-F238E27FC236}">
                <a16:creationId xmlns:a16="http://schemas.microsoft.com/office/drawing/2014/main" id="{76BFA326-99F1-4A76-BDD4-E7F51BA5D4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white"/>
        <p:txBody>
          <a:bodyPr/>
          <a:lstStyle/>
          <a:p>
            <a:endParaRPr lang="sv-SE"/>
          </a:p>
        </p:txBody>
      </p:sp>
      <p:sp>
        <p:nvSpPr>
          <p:cNvPr id="12" name="Platshållare för bildnummer 11">
            <a:extLst>
              <a:ext uri="{FF2B5EF4-FFF2-40B4-BE49-F238E27FC236}">
                <a16:creationId xmlns:a16="http://schemas.microsoft.com/office/drawing/2014/main" id="{67044490-FB95-4FEE-84F1-301EDC81E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white"/>
        <p:txBody>
          <a:bodyPr/>
          <a:lstStyle/>
          <a:p>
            <a:fld id="{A4459C55-5147-4963-A6D3-402B494122C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371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, innehål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1834254C-9BAD-4CF9-998E-CD43CA70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275" y="1665288"/>
            <a:ext cx="5181600" cy="45354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1" name="Platshållare för innehåll 2">
            <a:extLst>
              <a:ext uri="{FF2B5EF4-FFF2-40B4-BE49-F238E27FC236}">
                <a16:creationId xmlns:a16="http://schemas.microsoft.com/office/drawing/2014/main" id="{391E7B50-F211-4773-9434-6D905677063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07123" y="1665288"/>
            <a:ext cx="5181601" cy="45354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0" name="Platshållare för datum 9">
            <a:extLst>
              <a:ext uri="{FF2B5EF4-FFF2-40B4-BE49-F238E27FC236}">
                <a16:creationId xmlns:a16="http://schemas.microsoft.com/office/drawing/2014/main" id="{FC99E9B6-4316-4D55-9FC8-D01B040669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82C870-89BA-4F9B-B467-0D0DC1658F02}" type="datetimeFigureOut">
              <a:rPr lang="sv-SE" smtClean="0"/>
              <a:t>2023-03-02</a:t>
            </a:fld>
            <a:endParaRPr lang="sv-SE"/>
          </a:p>
        </p:txBody>
      </p:sp>
      <p:sp>
        <p:nvSpPr>
          <p:cNvPr id="12" name="Platshållare för sidfot 11">
            <a:extLst>
              <a:ext uri="{FF2B5EF4-FFF2-40B4-BE49-F238E27FC236}">
                <a16:creationId xmlns:a16="http://schemas.microsoft.com/office/drawing/2014/main" id="{BE053D03-F9D5-442E-995F-476B49D9303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bildnummer 12">
            <a:extLst>
              <a:ext uri="{FF2B5EF4-FFF2-40B4-BE49-F238E27FC236}">
                <a16:creationId xmlns:a16="http://schemas.microsoft.com/office/drawing/2014/main" id="{F9CDD7C4-4EF3-4271-93C1-E8915FBC0DF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4459C55-5147-4963-A6D3-402B494122C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1238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, innehål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 hasCustomPrompt="1"/>
          </p:nvPr>
        </p:nvSpPr>
        <p:spPr>
          <a:xfrm>
            <a:off x="818522" y="1669934"/>
            <a:ext cx="5157787" cy="576000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/>
              <a:t>Redigera format för bakgrundstext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18522" y="2245934"/>
            <a:ext cx="5157787" cy="394372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466" y="1669934"/>
            <a:ext cx="5183188" cy="576000"/>
          </a:xfrm>
        </p:spPr>
        <p:txBody>
          <a:bodyPr anchor="t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/>
              <a:t>Redigera format för bakgrundstext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93466" y="2245934"/>
            <a:ext cx="5183188" cy="394372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50D082F-3C1F-44A5-9E64-6D4246073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C870-89BA-4F9B-B467-0D0DC1658F02}" type="datetimeFigureOut">
              <a:rPr lang="sv-SE" smtClean="0"/>
              <a:t>2023-03-02</a:t>
            </a:fld>
            <a:endParaRPr lang="sv-SE"/>
          </a:p>
        </p:txBody>
      </p:sp>
      <p:sp>
        <p:nvSpPr>
          <p:cNvPr id="11" name="Platshållare för sidfot 10">
            <a:extLst>
              <a:ext uri="{FF2B5EF4-FFF2-40B4-BE49-F238E27FC236}">
                <a16:creationId xmlns:a16="http://schemas.microsoft.com/office/drawing/2014/main" id="{9E5CE21A-6727-428F-844A-758932147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bildnummer 11">
            <a:extLst>
              <a:ext uri="{FF2B5EF4-FFF2-40B4-BE49-F238E27FC236}">
                <a16:creationId xmlns:a16="http://schemas.microsoft.com/office/drawing/2014/main" id="{9DD0B0D3-F2A8-43C2-8C85-8CF92FBDD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9C55-5147-4963-A6D3-402B494122C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76199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, innehåll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1834254C-9BAD-4CF9-998E-CD43CA70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275" y="1665288"/>
            <a:ext cx="4860000" cy="45354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0" name="Platshållare för bild 9">
            <a:extLst>
              <a:ext uri="{FF2B5EF4-FFF2-40B4-BE49-F238E27FC236}">
                <a16:creationId xmlns:a16="http://schemas.microsoft.com/office/drawing/2014/main" id="{92C242B5-4AAC-4185-8DCE-69CA495D25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28468" y="1665288"/>
            <a:ext cx="4428000" cy="3997325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1" name="Platshållare för datum 10">
            <a:extLst>
              <a:ext uri="{FF2B5EF4-FFF2-40B4-BE49-F238E27FC236}">
                <a16:creationId xmlns:a16="http://schemas.microsoft.com/office/drawing/2014/main" id="{04B00C84-15CD-4D29-82EB-513EE7D2A4F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82C870-89BA-4F9B-B467-0D0DC1658F02}" type="datetimeFigureOut">
              <a:rPr lang="sv-SE" smtClean="0"/>
              <a:t>2023-03-02</a:t>
            </a:fld>
            <a:endParaRPr lang="sv-SE"/>
          </a:p>
        </p:txBody>
      </p:sp>
      <p:sp>
        <p:nvSpPr>
          <p:cNvPr id="12" name="Platshållare för sidfot 11">
            <a:extLst>
              <a:ext uri="{FF2B5EF4-FFF2-40B4-BE49-F238E27FC236}">
                <a16:creationId xmlns:a16="http://schemas.microsoft.com/office/drawing/2014/main" id="{7448DF46-7649-467F-B1E5-58AF5E0E9F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bildnummer 12">
            <a:extLst>
              <a:ext uri="{FF2B5EF4-FFF2-40B4-BE49-F238E27FC236}">
                <a16:creationId xmlns:a16="http://schemas.microsoft.com/office/drawing/2014/main" id="{3DB975B3-BD96-4FE1-9A69-7C15E66D9F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4459C55-5147-4963-A6D3-402B494122C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4636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, innehåll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1834254C-9BAD-4CF9-998E-CD43CA70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8468" y="1665288"/>
            <a:ext cx="4860257" cy="45354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0" name="Platshållare för bild 9">
            <a:extLst>
              <a:ext uri="{FF2B5EF4-FFF2-40B4-BE49-F238E27FC236}">
                <a16:creationId xmlns:a16="http://schemas.microsoft.com/office/drawing/2014/main" id="{92C242B5-4AAC-4185-8DCE-69CA495D25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3275" y="1665288"/>
            <a:ext cx="4428000" cy="3997325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1" name="Platshållare för datum 10">
            <a:extLst>
              <a:ext uri="{FF2B5EF4-FFF2-40B4-BE49-F238E27FC236}">
                <a16:creationId xmlns:a16="http://schemas.microsoft.com/office/drawing/2014/main" id="{69BC6E56-4BB3-4033-961C-0FECDDD686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82C870-89BA-4F9B-B467-0D0DC1658F02}" type="datetimeFigureOut">
              <a:rPr lang="sv-SE" smtClean="0"/>
              <a:t>2023-03-02</a:t>
            </a:fld>
            <a:endParaRPr lang="sv-SE"/>
          </a:p>
        </p:txBody>
      </p:sp>
      <p:sp>
        <p:nvSpPr>
          <p:cNvPr id="12" name="Platshållare för sidfot 11">
            <a:extLst>
              <a:ext uri="{FF2B5EF4-FFF2-40B4-BE49-F238E27FC236}">
                <a16:creationId xmlns:a16="http://schemas.microsoft.com/office/drawing/2014/main" id="{7C6EE110-A186-43E0-832C-910A9C7A5CD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bildnummer 12">
            <a:extLst>
              <a:ext uri="{FF2B5EF4-FFF2-40B4-BE49-F238E27FC236}">
                <a16:creationId xmlns:a16="http://schemas.microsoft.com/office/drawing/2014/main" id="{C6F5F072-3570-4698-9ED3-6CB1A4E9B8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4459C55-5147-4963-A6D3-402B494122C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344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86F6A68A-AE0A-4175-A5B1-DDE04AE02C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3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418002AD-990B-465A-9AD4-9F17CBE89EC0}"/>
              </a:ext>
            </a:extLst>
          </p:cNvPr>
          <p:cNvSpPr/>
          <p:nvPr/>
        </p:nvSpPr>
        <p:spPr>
          <a:xfrm>
            <a:off x="0" y="6345237"/>
            <a:ext cx="12192000" cy="5123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03275" y="333375"/>
            <a:ext cx="10585449" cy="129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03275" y="1665288"/>
            <a:ext cx="10585450" cy="45354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Nivå sex</a:t>
            </a:r>
          </a:p>
          <a:p>
            <a:pPr lvl="6"/>
            <a:r>
              <a:rPr lang="sv-SE" dirty="0"/>
              <a:t>Nivå sju</a:t>
            </a:r>
          </a:p>
          <a:p>
            <a:pPr lvl="7"/>
            <a:r>
              <a:rPr lang="sv-SE" dirty="0"/>
              <a:t>Nivå åtta</a:t>
            </a:r>
          </a:p>
          <a:p>
            <a:pPr lvl="8"/>
            <a:r>
              <a:rPr lang="sv-SE" dirty="0"/>
              <a:t>Nivå nio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 bwMode="white">
          <a:xfrm>
            <a:off x="9781032" y="6452047"/>
            <a:ext cx="1440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1382C870-89BA-4F9B-B467-0D0DC1658F02}" type="datetimeFigureOut">
              <a:rPr lang="sv-SE" smtClean="0"/>
              <a:t>2023-03-02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 bwMode="white">
          <a:xfrm>
            <a:off x="809625" y="6452047"/>
            <a:ext cx="41148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 bwMode="white">
          <a:xfrm>
            <a:off x="11227469" y="6452047"/>
            <a:ext cx="216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A4459C55-5147-4963-A6D3-402B494122C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85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88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88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288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000" indent="-288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40000" indent="-288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656000" indent="-288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872000" indent="-288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124000" indent="-288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506">
          <p15:clr>
            <a:srgbClr val="F26B43"/>
          </p15:clr>
        </p15:guide>
        <p15:guide id="4" pos="7174">
          <p15:clr>
            <a:srgbClr val="F26B43"/>
          </p15:clr>
        </p15:guide>
        <p15:guide id="6" orient="horz" pos="3997">
          <p15:clr>
            <a:srgbClr val="F26B43"/>
          </p15:clr>
        </p15:guide>
        <p15:guide id="8" orient="horz" pos="1049">
          <p15:clr>
            <a:srgbClr val="F26B43"/>
          </p15:clr>
        </p15:guide>
        <p15:guide id="9" orient="horz" pos="21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79337C9-0643-C1BE-AEAC-2FBBE997E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4825" y="1439803"/>
            <a:ext cx="8642350" cy="2160000"/>
          </a:xfrm>
        </p:spPr>
        <p:txBody>
          <a:bodyPr/>
          <a:lstStyle/>
          <a:p>
            <a:r>
              <a:rPr lang="sv-SE" dirty="0"/>
              <a:t>Hantering av personer med </a:t>
            </a:r>
            <a:br>
              <a:rPr lang="sv-SE" dirty="0"/>
            </a:br>
            <a:r>
              <a:rPr lang="sv-SE" dirty="0"/>
              <a:t>symtom på Covid-19	</a:t>
            </a:r>
          </a:p>
        </p:txBody>
      </p:sp>
    </p:spTree>
    <p:extLst>
      <p:ext uri="{BB962C8B-B14F-4D97-AF65-F5344CB8AC3E}">
        <p14:creationId xmlns:p14="http://schemas.microsoft.com/office/powerpoint/2010/main" val="1875723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EDB5D04-1E3D-1EC0-5ED1-8E762A4DD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276" y="478522"/>
            <a:ext cx="10585449" cy="828675"/>
          </a:xfrm>
        </p:spPr>
        <p:txBody>
          <a:bodyPr/>
          <a:lstStyle/>
          <a:p>
            <a:pPr algn="ctr"/>
            <a:r>
              <a:rPr lang="sv-SE" sz="2000" dirty="0"/>
              <a:t>Kommunal vård och omsorg</a:t>
            </a:r>
            <a:br>
              <a:rPr lang="sv-SE" sz="2800" dirty="0"/>
            </a:br>
            <a:r>
              <a:rPr lang="sv-SE" sz="2800" dirty="0"/>
              <a:t>Vem rekommenderas provtagning vid symtom på covid-19?</a:t>
            </a:r>
            <a:br>
              <a:rPr lang="sv-SE" dirty="0"/>
            </a:b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AC9B1D8-1520-FC90-764E-6E108EB3D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275" y="1255713"/>
            <a:ext cx="5483225" cy="4535487"/>
          </a:xfrm>
        </p:spPr>
        <p:txBody>
          <a:bodyPr/>
          <a:lstStyle/>
          <a:p>
            <a:pPr lvl="1"/>
            <a:endParaRPr lang="sv-SE" dirty="0"/>
          </a:p>
          <a:p>
            <a:pPr lvl="1"/>
            <a:r>
              <a:rPr lang="sv-SE" dirty="0"/>
              <a:t>personer med medicinsk indikation där läkare bedömer att diagnos har betydelse för fortsatt patienthandläggning </a:t>
            </a:r>
          </a:p>
          <a:p>
            <a:pPr marL="216000" lvl="1" indent="0">
              <a:buNone/>
            </a:pPr>
            <a:endParaRPr lang="sv-SE" dirty="0"/>
          </a:p>
          <a:p>
            <a:pPr lvl="1"/>
            <a:r>
              <a:rPr lang="sv-SE" dirty="0"/>
              <a:t>omsorgstagare inom omsorgsverksamheter där personer med hög risk att bli allvarligt sjuka av covid-19 bor eller vistas </a:t>
            </a:r>
            <a:r>
              <a:rPr lang="sv-SE" b="1" dirty="0"/>
              <a:t>och</a:t>
            </a:r>
            <a:r>
              <a:rPr lang="sv-SE" dirty="0"/>
              <a:t> när diagnos kan ha betydelse för fortsatta vårdhygieniska åtgärder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6183BE76-6E73-8E7A-03C3-C843468FF69C}"/>
              </a:ext>
            </a:extLst>
          </p:cNvPr>
          <p:cNvSpPr txBox="1"/>
          <p:nvPr/>
        </p:nvSpPr>
        <p:spPr>
          <a:xfrm>
            <a:off x="7539193" y="2914095"/>
            <a:ext cx="4124739" cy="252376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sv-SE" sz="1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bg1"/>
                </a:solidFill>
              </a:rPr>
              <a:t>särskilda boendeformer för service och omvårdnad för äldre människor (SÄBO) </a:t>
            </a:r>
          </a:p>
          <a:p>
            <a:pPr marL="0" indent="0">
              <a:buNone/>
            </a:pPr>
            <a:endParaRPr lang="sv-SE" sz="1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bg1"/>
                </a:solidFill>
              </a:rPr>
              <a:t>hemtjänst/hemsjukvård</a:t>
            </a:r>
          </a:p>
          <a:p>
            <a:pPr marL="0" indent="0">
              <a:buNone/>
            </a:pPr>
            <a:endParaRPr lang="sv-SE" sz="1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bg1"/>
                </a:solidFill>
              </a:rPr>
              <a:t>dagverksamheter </a:t>
            </a:r>
          </a:p>
          <a:p>
            <a:pPr marL="0" indent="0">
              <a:buNone/>
            </a:pPr>
            <a:endParaRPr lang="sv-SE" sz="1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bg1"/>
                </a:solidFill>
              </a:rPr>
              <a:t>verksamheter under lagen (1993:387) om stöd och service till vissa funktionshindrade (LSS)</a:t>
            </a:r>
          </a:p>
          <a:p>
            <a:endParaRPr lang="sv-SE" dirty="0"/>
          </a:p>
        </p:txBody>
      </p:sp>
      <p:sp>
        <p:nvSpPr>
          <p:cNvPr id="6" name="Pil: höger 5">
            <a:extLst>
              <a:ext uri="{FF2B5EF4-FFF2-40B4-BE49-F238E27FC236}">
                <a16:creationId xmlns:a16="http://schemas.microsoft.com/office/drawing/2014/main" id="{450FFD5A-9B3B-A3A8-F309-DBA609F2C186}"/>
              </a:ext>
            </a:extLst>
          </p:cNvPr>
          <p:cNvSpPr/>
          <p:nvPr/>
        </p:nvSpPr>
        <p:spPr>
          <a:xfrm>
            <a:off x="6286500" y="3809376"/>
            <a:ext cx="978408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98657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5159CB5-F0B8-4246-CA96-8742789D0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sz="2800" dirty="0"/>
              <a:t>Kommunal vård och omsorg</a:t>
            </a:r>
            <a:br>
              <a:rPr lang="sv-SE" sz="2800" dirty="0"/>
            </a:br>
            <a:r>
              <a:rPr lang="sv-SE" sz="2800" dirty="0"/>
              <a:t>Vem rekommenderas provtagning vid symtom på covid-19?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6D0340D-67DC-6292-42BD-F504DDF30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011" y="1945376"/>
            <a:ext cx="3940174" cy="1800225"/>
          </a:xfrm>
          <a:ln w="76200"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endParaRPr lang="sv-SE" dirty="0"/>
          </a:p>
          <a:p>
            <a:pPr marL="0" indent="0" algn="ctr">
              <a:buNone/>
            </a:pPr>
            <a:r>
              <a:rPr lang="sv-SE" sz="1800" dirty="0"/>
              <a:t>Medicinsk indikation där diagnos</a:t>
            </a:r>
            <a:br>
              <a:rPr lang="sv-SE" sz="1800" dirty="0"/>
            </a:br>
            <a:r>
              <a:rPr lang="sv-SE" sz="1800" dirty="0"/>
              <a:t> bedöms ha betydelse för fortsatt patienthandläggning?</a:t>
            </a:r>
          </a:p>
          <a:p>
            <a:pPr marL="0" indent="0">
              <a:buNone/>
            </a:pPr>
            <a:r>
              <a:rPr lang="sv-SE" dirty="0"/>
              <a:t> </a:t>
            </a:r>
          </a:p>
          <a:p>
            <a:endParaRPr lang="sv-SE" dirty="0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6ACBC9BB-144B-F7D2-B333-44BB16F0C584}"/>
              </a:ext>
            </a:extLst>
          </p:cNvPr>
          <p:cNvSpPr txBox="1"/>
          <p:nvPr/>
        </p:nvSpPr>
        <p:spPr>
          <a:xfrm>
            <a:off x="2383826" y="4250952"/>
            <a:ext cx="51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JA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73A7FB8-059F-F2BA-5050-372AA447792D}"/>
              </a:ext>
            </a:extLst>
          </p:cNvPr>
          <p:cNvSpPr txBox="1"/>
          <p:nvPr/>
        </p:nvSpPr>
        <p:spPr>
          <a:xfrm>
            <a:off x="5503631" y="223384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NEJ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DB59C795-6030-AEA1-B716-65865DAE656E}"/>
              </a:ext>
            </a:extLst>
          </p:cNvPr>
          <p:cNvSpPr txBox="1"/>
          <p:nvPr/>
        </p:nvSpPr>
        <p:spPr>
          <a:xfrm>
            <a:off x="2222528" y="5361975"/>
            <a:ext cx="1873141" cy="3693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sv-SE" dirty="0"/>
              <a:t>PROVTAGNING</a:t>
            </a:r>
          </a:p>
        </p:txBody>
      </p:sp>
      <p:sp>
        <p:nvSpPr>
          <p:cNvPr id="7" name="Pil: nedåt 6">
            <a:extLst>
              <a:ext uri="{FF2B5EF4-FFF2-40B4-BE49-F238E27FC236}">
                <a16:creationId xmlns:a16="http://schemas.microsoft.com/office/drawing/2014/main" id="{8C067B26-C453-0195-1AE1-1E42DF4E37A5}"/>
              </a:ext>
            </a:extLst>
          </p:cNvPr>
          <p:cNvSpPr/>
          <p:nvPr/>
        </p:nvSpPr>
        <p:spPr>
          <a:xfrm>
            <a:off x="2828925" y="3914775"/>
            <a:ext cx="484632" cy="119688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DA070842-A35D-D089-2E1F-049EA1FA533A}"/>
              </a:ext>
            </a:extLst>
          </p:cNvPr>
          <p:cNvSpPr txBox="1"/>
          <p:nvPr/>
        </p:nvSpPr>
        <p:spPr>
          <a:xfrm>
            <a:off x="6581775" y="2027508"/>
            <a:ext cx="4924425" cy="147732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Omsorgstagare inom verksamhet där personer med hög risk för allvarlig sjukdom av </a:t>
            </a:r>
          </a:p>
          <a:p>
            <a:pPr algn="ctr"/>
            <a:r>
              <a:rPr lang="sv-SE" dirty="0"/>
              <a:t>covid-19 bor eller vistas? Kan diagnos ha betydelse för fortsatta vårdhygieniska åtgärder?</a:t>
            </a:r>
          </a:p>
        </p:txBody>
      </p:sp>
      <p:sp>
        <p:nvSpPr>
          <p:cNvPr id="9" name="Pil: höger 8">
            <a:extLst>
              <a:ext uri="{FF2B5EF4-FFF2-40B4-BE49-F238E27FC236}">
                <a16:creationId xmlns:a16="http://schemas.microsoft.com/office/drawing/2014/main" id="{3FF8D1FD-6629-F1C6-7A5D-51E3F2CFA9DA}"/>
              </a:ext>
            </a:extLst>
          </p:cNvPr>
          <p:cNvSpPr/>
          <p:nvPr/>
        </p:nvSpPr>
        <p:spPr>
          <a:xfrm>
            <a:off x="5366276" y="2603172"/>
            <a:ext cx="978408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A7AF1C77-0207-7C18-88CE-E8176E7E85CD}"/>
              </a:ext>
            </a:extLst>
          </p:cNvPr>
          <p:cNvSpPr txBox="1"/>
          <p:nvPr/>
        </p:nvSpPr>
        <p:spPr>
          <a:xfrm>
            <a:off x="5901288" y="4735069"/>
            <a:ext cx="51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JA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F4E4C438-8D4C-FB24-C3DB-D1B8E74C5A17}"/>
              </a:ext>
            </a:extLst>
          </p:cNvPr>
          <p:cNvSpPr txBox="1"/>
          <p:nvPr/>
        </p:nvSpPr>
        <p:spPr>
          <a:xfrm>
            <a:off x="9562829" y="405013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NEJ</a:t>
            </a:r>
          </a:p>
        </p:txBody>
      </p:sp>
      <p:sp>
        <p:nvSpPr>
          <p:cNvPr id="12" name="Pil: nedåt 11">
            <a:extLst>
              <a:ext uri="{FF2B5EF4-FFF2-40B4-BE49-F238E27FC236}">
                <a16:creationId xmlns:a16="http://schemas.microsoft.com/office/drawing/2014/main" id="{7AA5294F-9FAC-CAD6-BC84-B0873AFAC565}"/>
              </a:ext>
            </a:extLst>
          </p:cNvPr>
          <p:cNvSpPr/>
          <p:nvPr/>
        </p:nvSpPr>
        <p:spPr>
          <a:xfrm rot="3505814">
            <a:off x="5425719" y="3156437"/>
            <a:ext cx="620683" cy="3033020"/>
          </a:xfrm>
          <a:prstGeom prst="downArrow">
            <a:avLst>
              <a:gd name="adj1" fmla="val 50000"/>
              <a:gd name="adj2" fmla="val 6074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Pil: nedåt 12">
            <a:extLst>
              <a:ext uri="{FF2B5EF4-FFF2-40B4-BE49-F238E27FC236}">
                <a16:creationId xmlns:a16="http://schemas.microsoft.com/office/drawing/2014/main" id="{648CD601-5A6D-7A48-82C6-81993426FE42}"/>
              </a:ext>
            </a:extLst>
          </p:cNvPr>
          <p:cNvSpPr/>
          <p:nvPr/>
        </p:nvSpPr>
        <p:spPr>
          <a:xfrm>
            <a:off x="9043987" y="3745601"/>
            <a:ext cx="484632" cy="97840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A96EB9D3-148F-73D0-AE50-D08A46512FDC}"/>
              </a:ext>
            </a:extLst>
          </p:cNvPr>
          <p:cNvSpPr txBox="1"/>
          <p:nvPr/>
        </p:nvSpPr>
        <p:spPr>
          <a:xfrm>
            <a:off x="7608055" y="4992643"/>
            <a:ext cx="3356496" cy="3693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sv-SE" dirty="0"/>
              <a:t>PROVTAGNING KAN AVSTÅS</a:t>
            </a:r>
          </a:p>
        </p:txBody>
      </p:sp>
    </p:spTree>
    <p:extLst>
      <p:ext uri="{BB962C8B-B14F-4D97-AF65-F5344CB8AC3E}">
        <p14:creationId xmlns:p14="http://schemas.microsoft.com/office/powerpoint/2010/main" val="2590325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31D5221-ED2D-E676-F317-2279E79CC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/>
              <a:t>Faktorer som påverkar hanteringen kring en person med symtom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DA5F0D4-A130-8211-0C4E-38705A135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624" y="1609531"/>
            <a:ext cx="10721975" cy="4535487"/>
          </a:xfrm>
        </p:spPr>
        <p:txBody>
          <a:bodyPr/>
          <a:lstStyle/>
          <a:p>
            <a:pPr marL="0" indent="0">
              <a:buNone/>
            </a:pPr>
            <a:endParaRPr lang="sv-SE" sz="2400" b="1" dirty="0"/>
          </a:p>
          <a:p>
            <a:endParaRPr lang="sv-SE" dirty="0"/>
          </a:p>
          <a:p>
            <a:r>
              <a:rPr lang="sv-SE" dirty="0"/>
              <a:t>Boendeform 				Eget boende? Särskilt boende?</a:t>
            </a:r>
          </a:p>
          <a:p>
            <a:endParaRPr lang="sv-SE" dirty="0"/>
          </a:p>
          <a:p>
            <a:r>
              <a:rPr lang="sv-SE" dirty="0"/>
              <a:t>Omgivningen				Sköra individer i närmiljön? Daglig verksamhet? Andra 					aktiviteter i omsorgsmiljö sköra individer vistas?</a:t>
            </a:r>
          </a:p>
          <a:p>
            <a:endParaRPr lang="sv-SE" dirty="0"/>
          </a:p>
        </p:txBody>
      </p:sp>
      <p:sp>
        <p:nvSpPr>
          <p:cNvPr id="4" name="Pil: höger 3">
            <a:extLst>
              <a:ext uri="{FF2B5EF4-FFF2-40B4-BE49-F238E27FC236}">
                <a16:creationId xmlns:a16="http://schemas.microsoft.com/office/drawing/2014/main" id="{3D565073-B5C6-20B2-C18C-6BAFA4D20BFA}"/>
              </a:ext>
            </a:extLst>
          </p:cNvPr>
          <p:cNvSpPr/>
          <p:nvPr/>
        </p:nvSpPr>
        <p:spPr>
          <a:xfrm>
            <a:off x="3581400" y="2628900"/>
            <a:ext cx="978408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il: höger 4">
            <a:extLst>
              <a:ext uri="{FF2B5EF4-FFF2-40B4-BE49-F238E27FC236}">
                <a16:creationId xmlns:a16="http://schemas.microsoft.com/office/drawing/2014/main" id="{FFFC3300-1CAD-591A-523F-E925795173ED}"/>
              </a:ext>
            </a:extLst>
          </p:cNvPr>
          <p:cNvSpPr/>
          <p:nvPr/>
        </p:nvSpPr>
        <p:spPr>
          <a:xfrm>
            <a:off x="3581400" y="3502153"/>
            <a:ext cx="978408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0379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D3FCCD8-EE8A-91B1-3AA5-C425BEABF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200" dirty="0"/>
              <a:t>När en person i omsorgsverksamhet har symtom på covid-19 men inte är provtagen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34064F4-1C02-F1BE-6CB4-6687D3B09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275" y="1665288"/>
            <a:ext cx="5168900" cy="4535487"/>
          </a:xfrm>
        </p:spPr>
        <p:txBody>
          <a:bodyPr/>
          <a:lstStyle/>
          <a:p>
            <a:endParaRPr lang="sv-SE" dirty="0"/>
          </a:p>
          <a:p>
            <a:r>
              <a:rPr lang="sv-SE" dirty="0"/>
              <a:t>Personen får </a:t>
            </a:r>
            <a:r>
              <a:rPr lang="sv-SE" b="1" dirty="0"/>
              <a:t>inte</a:t>
            </a:r>
            <a:r>
              <a:rPr lang="sv-SE" dirty="0"/>
              <a:t> isoleras/låsas in, men kan uppmanas att hålla sig på rummet tills hen mår bättre.</a:t>
            </a:r>
          </a:p>
          <a:p>
            <a:r>
              <a:rPr lang="sv-SE" dirty="0"/>
              <a:t>Personen bör avrådas från att gå till daglig verksamhet/andra aktiviteter i skör miljö så länge hen är sjuk. Hen får gå tillbaka när hen är frisk.</a:t>
            </a:r>
          </a:p>
          <a:p>
            <a:r>
              <a:rPr lang="sv-SE" dirty="0"/>
              <a:t>Personen får lov att gå ut, handla m </a:t>
            </a:r>
            <a:r>
              <a:rPr lang="sv-SE" dirty="0" err="1"/>
              <a:t>m</a:t>
            </a:r>
            <a:r>
              <a:rPr lang="sv-SE" dirty="0"/>
              <a:t> – alltså röra sig fritt i icke sköra miljöer.</a:t>
            </a:r>
          </a:p>
        </p:txBody>
      </p:sp>
    </p:spTree>
    <p:extLst>
      <p:ext uri="{BB962C8B-B14F-4D97-AF65-F5344CB8AC3E}">
        <p14:creationId xmlns:p14="http://schemas.microsoft.com/office/powerpoint/2010/main" val="1332760523"/>
      </p:ext>
    </p:extLst>
  </p:cSld>
  <p:clrMapOvr>
    <a:masterClrMapping/>
  </p:clrMapOvr>
</p:sld>
</file>

<file path=ppt/theme/theme1.xml><?xml version="1.0" encoding="utf-8"?>
<a:theme xmlns:a="http://schemas.openxmlformats.org/drawingml/2006/main" name="Region Halland - grön 1">
  <a:themeElements>
    <a:clrScheme name="Region Halland">
      <a:dk1>
        <a:sysClr val="windowText" lastClr="000000"/>
      </a:dk1>
      <a:lt1>
        <a:sysClr val="window" lastClr="FFFFFF"/>
      </a:lt1>
      <a:dk2>
        <a:srgbClr val="00495D"/>
      </a:dk2>
      <a:lt2>
        <a:srgbClr val="F8F8F8"/>
      </a:lt2>
      <a:accent1>
        <a:srgbClr val="006858"/>
      </a:accent1>
      <a:accent2>
        <a:srgbClr val="A3D8E7"/>
      </a:accent2>
      <a:accent3>
        <a:srgbClr val="20AC6C"/>
      </a:accent3>
      <a:accent4>
        <a:srgbClr val="D8E69C"/>
      </a:accent4>
      <a:accent5>
        <a:srgbClr val="28B3C7"/>
      </a:accent5>
      <a:accent6>
        <a:srgbClr val="82CD9E"/>
      </a:accent6>
      <a:hlink>
        <a:srgbClr val="006966"/>
      </a:hlink>
      <a:folHlink>
        <a:srgbClr val="00506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Region Halland gron 1  -  Skrivskyddad" id="{365AAAB4-578F-4147-901A-B149A9252F56}" vid="{85A162A9-2445-4C2D-8993-BB88E8E55B7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2E1BE5601A9CA4489EF71D1ED7D59F3" ma:contentTypeVersion="11" ma:contentTypeDescription="Skapa ett nytt dokument." ma:contentTypeScope="" ma:versionID="24d31e67d53115e0f2f29eacdbb0b1c2">
  <xsd:schema xmlns:xsd="http://www.w3.org/2001/XMLSchema" xmlns:xs="http://www.w3.org/2001/XMLSchema" xmlns:p="http://schemas.microsoft.com/office/2006/metadata/properties" xmlns:ns2="424aa94b-0486-4b5a-8ba2-f9304828c105" xmlns:ns3="02675d06-aa03-471b-9846-880ad00f555e" targetNamespace="http://schemas.microsoft.com/office/2006/metadata/properties" ma:root="true" ma:fieldsID="206f6d81a28b732a7e5340eab2b01306" ns2:_="" ns3:_="">
    <xsd:import namespace="424aa94b-0486-4b5a-8ba2-f9304828c105"/>
    <xsd:import namespace="02675d06-aa03-471b-9846-880ad00f55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4aa94b-0486-4b5a-8ba2-f9304828c1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Bildmarkeringar" ma:readOnly="false" ma:fieldId="{5cf76f15-5ced-4ddc-b409-7134ff3c332f}" ma:taxonomyMulti="true" ma:sspId="e2b25a3c-5420-47fb-901f-1f2eddde8d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75d06-aa03-471b-9846-880ad00f555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b3512a1-c48c-4864-a936-2bdaca5faa7e}" ma:internalName="TaxCatchAll" ma:showField="CatchAllData" ma:web="02675d06-aa03-471b-9846-880ad00f555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675d06-aa03-471b-9846-880ad00f555e"/>
    <lcf76f155ced4ddcb4097134ff3c332f xmlns="424aa94b-0486-4b5a-8ba2-f9304828c10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08ACB5E-432E-4429-A012-CE56CE812E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AB1593-18CF-46F1-9A42-CEC3C8CE7A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24aa94b-0486-4b5a-8ba2-f9304828c105"/>
    <ds:schemaRef ds:uri="02675d06-aa03-471b-9846-880ad00f55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D5B9A9-A6F4-4711-BC96-10E78E5B3112}">
  <ds:schemaRefs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02675d06-aa03-471b-9846-880ad00f555e"/>
    <ds:schemaRef ds:uri="424aa94b-0486-4b5a-8ba2-f9304828c105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Region Halland gron 1</Template>
  <TotalTime>200</TotalTime>
  <Words>287</Words>
  <Application>Microsoft Office PowerPoint</Application>
  <PresentationFormat>Bredbild</PresentationFormat>
  <Paragraphs>37</Paragraphs>
  <Slides>5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1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7" baseType="lpstr">
      <vt:lpstr>Arial</vt:lpstr>
      <vt:lpstr>Region Halland - grön 1</vt:lpstr>
      <vt:lpstr>Hantering av personer med  symtom på Covid-19 </vt:lpstr>
      <vt:lpstr>Kommunal vård och omsorg Vem rekommenderas provtagning vid symtom på covid-19? </vt:lpstr>
      <vt:lpstr>Kommunal vård och omsorg Vem rekommenderas provtagning vid symtom på covid-19?</vt:lpstr>
      <vt:lpstr>Faktorer som påverkar hanteringen kring en person med symtom</vt:lpstr>
      <vt:lpstr>När en person i omsorgsverksamhet har symtom på covid-19 men inte är provtagen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Hantering av personer med  symtom på Covid-19</dc:title>
  <dc:creator>Hiljemark Åsa RK HÄLSO- OCH SJUKVÅRD</dc:creator>
  <cp:lastModifiedBy>Hiljemark Åsa RK HÄLSO- OCH SJUKVÅRD</cp:lastModifiedBy>
  <cp:revision>4</cp:revision>
  <dcterms:created xsi:type="dcterms:W3CDTF">2023-03-01T13:02:29Z</dcterms:created>
  <dcterms:modified xsi:type="dcterms:W3CDTF">2023-03-02T08:06:56Z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0x01010092E1BE5601A9CA4489EF71D1ED7D59F3</vt:lpwstr>
  </property>
</Properties>
</file>